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22"/>
  </p:notesMasterIdLst>
  <p:sldIdLst>
    <p:sldId id="325" r:id="rId3"/>
    <p:sldId id="326" r:id="rId4"/>
    <p:sldId id="327" r:id="rId5"/>
    <p:sldId id="313" r:id="rId6"/>
    <p:sldId id="312" r:id="rId7"/>
    <p:sldId id="324" r:id="rId8"/>
    <p:sldId id="314" r:id="rId9"/>
    <p:sldId id="323" r:id="rId10"/>
    <p:sldId id="316" r:id="rId11"/>
    <p:sldId id="321" r:id="rId12"/>
    <p:sldId id="317" r:id="rId13"/>
    <p:sldId id="315" r:id="rId14"/>
    <p:sldId id="322" r:id="rId15"/>
    <p:sldId id="305" r:id="rId16"/>
    <p:sldId id="318" r:id="rId17"/>
    <p:sldId id="319" r:id="rId18"/>
    <p:sldId id="320" r:id="rId19"/>
    <p:sldId id="311" r:id="rId20"/>
    <p:sldId id="32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49" autoAdjust="0"/>
    <p:restoredTop sz="47314" autoAdjust="0"/>
  </p:normalViewPr>
  <p:slideViewPr>
    <p:cSldViewPr snapToGrid="0">
      <p:cViewPr>
        <p:scale>
          <a:sx n="50" d="100"/>
          <a:sy n="50" d="100"/>
        </p:scale>
        <p:origin x="24" y="396"/>
      </p:cViewPr>
      <p:guideLst>
        <p:guide orient="horz" pos="2160"/>
        <p:guide pos="3840"/>
      </p:guideLst>
    </p:cSldViewPr>
  </p:slideViewPr>
  <p:outlineViewPr>
    <p:cViewPr>
      <p:scale>
        <a:sx n="33" d="100"/>
        <a:sy n="33" d="100"/>
      </p:scale>
      <p:origin x="0" y="-2556"/>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en-US"/>
          </a:p>
        </p:txBody>
      </p:sp>
    </p:spTree>
    <p:extLst>
      <p:ext uri="{BB962C8B-B14F-4D97-AF65-F5344CB8AC3E}">
        <p14:creationId xmlns:p14="http://schemas.microsoft.com/office/powerpoint/2010/main" xmlns=""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a cover slide – it is not part of the numbered slides in the Facilitator’s Guide. </a:t>
            </a:r>
            <a:r>
              <a:rPr lang="en-US" dirty="0" smtClean="0"/>
              <a:t>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 the risks, we know that in many contexts</a:t>
            </a:r>
            <a:r>
              <a:rPr lang="en-US" baseline="0" dirty="0" smtClean="0"/>
              <a:t> we work in, mediation is the only method and is accepted as a solution to family problems. It is common that survivors may ask us to mediate or to support them through the mediation process. </a:t>
            </a:r>
            <a:r>
              <a:rPr lang="en-US" dirty="0" smtClean="0"/>
              <a:t> </a:t>
            </a:r>
          </a:p>
          <a:p>
            <a:endParaRPr lang="en-US" dirty="0" smtClean="0"/>
          </a:p>
          <a:p>
            <a:r>
              <a:rPr lang="en-US" dirty="0" smtClean="0"/>
              <a:t>It is important to discuss</a:t>
            </a:r>
            <a:r>
              <a:rPr lang="en-US" baseline="0" dirty="0" smtClean="0"/>
              <a:t> mediation with the survivor privately before she makes the decision to proceed with mediation to ensure she understands the risks of the process. </a:t>
            </a:r>
          </a:p>
          <a:p>
            <a:endParaRPr lang="en-US" baseline="0" dirty="0" smtClean="0"/>
          </a:p>
          <a:p>
            <a:r>
              <a:rPr lang="en-US" baseline="0" dirty="0" smtClean="0"/>
              <a:t>Some of the risks to the survivor include that she will have</a:t>
            </a:r>
            <a:r>
              <a:rPr lang="en-US" sz="1800" dirty="0" smtClean="0"/>
              <a:t> to face her abuser; that</a:t>
            </a:r>
            <a:r>
              <a:rPr lang="en-US" sz="1800" baseline="0" dirty="0" smtClean="0"/>
              <a:t> she </a:t>
            </a:r>
            <a:r>
              <a:rPr lang="en-US" sz="1800" dirty="0" smtClean="0"/>
              <a:t>will be asked to compromise or give something up,</a:t>
            </a:r>
            <a:r>
              <a:rPr lang="en-US" sz="1800" baseline="0" dirty="0" smtClean="0"/>
              <a:t> which</a:t>
            </a:r>
            <a:r>
              <a:rPr lang="en-US" sz="1800" dirty="0" smtClean="0"/>
              <a:t> assumes that she has done something wrong;</a:t>
            </a:r>
            <a:r>
              <a:rPr lang="en-US" sz="1800" baseline="0" dirty="0" smtClean="0"/>
              <a:t> that the m</a:t>
            </a:r>
            <a:r>
              <a:rPr lang="en-US" sz="1800" dirty="0" smtClean="0"/>
              <a:t>ediator may not be impartial or aware of abusive dynamics; and that there is a risk of the violence increasing after the process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en-US"/>
          </a:p>
        </p:txBody>
      </p:sp>
    </p:spTree>
    <p:extLst>
      <p:ext uri="{BB962C8B-B14F-4D97-AF65-F5344CB8AC3E}">
        <p14:creationId xmlns:p14="http://schemas.microsoft.com/office/powerpoint/2010/main" xmlns="" val="2989773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in cases where you have discussed with the survivor the risks of mediation, she may still decide to request a mediation process. In this case, there are precautions and techniques that can help make the process more safe, supportive and responsive.</a:t>
            </a:r>
          </a:p>
          <a:p>
            <a:endParaRPr lang="en-US" dirty="0" smtClean="0"/>
          </a:p>
          <a:p>
            <a:r>
              <a:rPr lang="en-US" dirty="0" smtClean="0"/>
              <a:t>Let’s take</a:t>
            </a:r>
            <a:r>
              <a:rPr lang="en-US" baseline="0" dirty="0" smtClean="0"/>
              <a:t> a closer look at the role of the caseworker. </a:t>
            </a:r>
            <a:endParaRPr lang="en-US"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en-US"/>
          </a:p>
        </p:txBody>
      </p:sp>
    </p:spTree>
    <p:extLst>
      <p:ext uri="{BB962C8B-B14F-4D97-AF65-F5344CB8AC3E}">
        <p14:creationId xmlns:p14="http://schemas.microsoft.com/office/powerpoint/2010/main" xmlns="" val="469376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 survivor chooses</a:t>
            </a:r>
            <a:r>
              <a:rPr lang="en-US" baseline="0" dirty="0" smtClean="0"/>
              <a:t> to go through a mediation process, it is important for you to understand what your role can and should be as a caseworker. The most important thing to remember is that you should NEVER be the mediator. Your role is to be an advocate and support for the survivor, therefore you should not be impartial.</a:t>
            </a:r>
          </a:p>
          <a:p>
            <a:endParaRPr lang="en-US" baseline="0" dirty="0" smtClean="0"/>
          </a:p>
          <a:p>
            <a:r>
              <a:rPr lang="en-US" baseline="0" dirty="0" smtClean="0"/>
              <a:t>You should advocate for and support the survivor throughout mediation – before, during, and after the mediation process. You should provide the survivor with as much information as possible to ensure she is comfortable and treated fairly in mediation.</a:t>
            </a:r>
          </a:p>
          <a:p>
            <a:endParaRPr lang="en-US" baseline="0" dirty="0" smtClean="0"/>
          </a:p>
          <a:p>
            <a:r>
              <a:rPr lang="en-US" baseline="0" dirty="0" smtClean="0"/>
              <a:t>You can also work with the mediator throughout the mediation process, ensuring the mediator understands the power dynamics of abusive relationships and is aware of the needs of the survivor throughout the process. </a:t>
            </a:r>
          </a:p>
          <a:p>
            <a:endParaRPr lang="en-US" b="1" baseline="0" dirty="0" smtClean="0"/>
          </a:p>
          <a:p>
            <a:r>
              <a:rPr lang="en-US" b="1" baseline="0" dirty="0" smtClean="0"/>
              <a:t>*Note that some of these roles may involve case worker presence at the negotiation </a:t>
            </a:r>
            <a:r>
              <a:rPr lang="mr-IN" b="1" baseline="0" dirty="0" smtClean="0"/>
              <a:t>–</a:t>
            </a:r>
            <a:r>
              <a:rPr lang="en-US" b="1" baseline="0" dirty="0" smtClean="0"/>
              <a:t> while this is an option, it may not be appropriate or safe for caseworkers to participate in some settings. In addition, the case worker should never feel obligated to participate in the actual mediation session, even if the survivors requests this.* </a:t>
            </a:r>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en-US"/>
          </a:p>
        </p:txBody>
      </p:sp>
    </p:spTree>
    <p:extLst>
      <p:ext uri="{BB962C8B-B14F-4D97-AF65-F5344CB8AC3E}">
        <p14:creationId xmlns:p14="http://schemas.microsoft.com/office/powerpoint/2010/main" xmlns="" val="2345261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a:t>
            </a:r>
            <a:r>
              <a:rPr lang="en-US" baseline="0" dirty="0" smtClean="0"/>
              <a:t> there are risks to mediation, in many cases, mediation will proceed regardless. In this case, there may be some benefits to your participation as the caseworker to help influence the process. </a:t>
            </a:r>
          </a:p>
          <a:p>
            <a:endParaRPr lang="en-US" baseline="0" dirty="0" smtClean="0"/>
          </a:p>
          <a:p>
            <a:r>
              <a:rPr lang="en-US" baseline="0" dirty="0" smtClean="0"/>
              <a:t>These include the ability to provide the survivor with choices to increase her comfort during mediation; your involvement can ensure there are red lines and that abuse will not be excused or compromised in mediation; you can work with the mediator to promote understanding; and after mediation, you can help to ensure compliance with any agreement reached.</a:t>
            </a:r>
          </a:p>
          <a:p>
            <a:endParaRPr lang="en-US" baseline="0" dirty="0" smtClean="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en-US"/>
          </a:p>
        </p:txBody>
      </p:sp>
    </p:spTree>
    <p:extLst>
      <p:ext uri="{BB962C8B-B14F-4D97-AF65-F5344CB8AC3E}">
        <p14:creationId xmlns:p14="http://schemas.microsoft.com/office/powerpoint/2010/main" xmlns="" val="1190696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1200" dirty="0" smtClean="0">
                <a:cs typeface="Arial" panose="020B0604020202020204" pitchFamily="34" charset="0"/>
              </a:rPr>
              <a:t>I need a volunteer for a role play. I will be the caseworker and the volunteer will be</a:t>
            </a:r>
            <a:r>
              <a:rPr lang="en-US" sz="1200" baseline="0" dirty="0" smtClean="0">
                <a:cs typeface="Arial" panose="020B0604020202020204" pitchFamily="34" charset="0"/>
              </a:rPr>
              <a:t> </a:t>
            </a:r>
            <a:r>
              <a:rPr lang="en-US" sz="1200" dirty="0" smtClean="0">
                <a:cs typeface="Arial" panose="020B0604020202020204" pitchFamily="34" charset="0"/>
              </a:rPr>
              <a:t>the survivor. </a:t>
            </a:r>
          </a:p>
          <a:p>
            <a:pPr marL="0" indent="0" algn="l">
              <a:buNone/>
            </a:pPr>
            <a:endParaRPr lang="en-US" sz="1200" dirty="0" smtClean="0">
              <a:cs typeface="Arial" panose="020B0604020202020204" pitchFamily="34" charset="0"/>
            </a:endParaRPr>
          </a:p>
          <a:p>
            <a:pPr marL="0" indent="0" algn="l">
              <a:buNone/>
            </a:pPr>
            <a:r>
              <a:rPr lang="en-US" sz="1200" dirty="0" smtClean="0">
                <a:cs typeface="Arial" panose="020B0604020202020204" pitchFamily="34" charset="0"/>
              </a:rPr>
              <a:t>The rest of the group, observe the role play as I discuss the risks of mediation and the benefits of my involvement with the process. </a:t>
            </a:r>
          </a:p>
          <a:p>
            <a:pPr marL="0" indent="0" algn="l">
              <a:buNone/>
            </a:pPr>
            <a:endParaRPr lang="en-US" sz="1200" dirty="0" smtClean="0">
              <a:cs typeface="Arial" panose="020B0604020202020204" pitchFamily="34" charset="0"/>
            </a:endParaRPr>
          </a:p>
          <a:p>
            <a:pPr marL="0" indent="0" algn="l">
              <a:buNone/>
            </a:pPr>
            <a:r>
              <a:rPr lang="en-US" sz="1200" dirty="0" smtClean="0">
                <a:cs typeface="Arial" panose="020B0604020202020204" pitchFamily="34" charset="0"/>
              </a:rPr>
              <a:t>After the role play is finished, we will come together as a larger group to discuss. What did I do well as the caseworker? What could I improve upon? How do you think you might feel as the survivor in this situation</a:t>
            </a:r>
            <a:r>
              <a:rPr lang="en-US" sz="1200" dirty="0" smtClean="0">
                <a:cs typeface="Arial" panose="020B0604020202020204" pitchFamily="34" charset="0"/>
              </a:rPr>
              <a:t>?</a:t>
            </a:r>
          </a:p>
          <a:p>
            <a:pPr marL="0" indent="0" algn="l">
              <a:buNone/>
            </a:pPr>
            <a:endParaRPr lang="en-US" sz="1200" dirty="0" smtClean="0">
              <a:cs typeface="Arial" panose="020B0604020202020204" pitchFamily="34" charset="0"/>
            </a:endParaRPr>
          </a:p>
          <a:p>
            <a:pPr marL="0" indent="0" algn="l">
              <a:buNone/>
            </a:pPr>
            <a:r>
              <a:rPr lang="en-US" sz="1200" b="1" dirty="0" smtClean="0">
                <a:cs typeface="Arial" panose="020B0604020202020204" pitchFamily="34" charset="0"/>
              </a:rPr>
              <a:t>**Distribute</a:t>
            </a:r>
            <a:r>
              <a:rPr lang="en-US" sz="1200" b="1" baseline="0" dirty="0" smtClean="0">
                <a:cs typeface="Arial" panose="020B0604020202020204" pitchFamily="34" charset="0"/>
              </a:rPr>
              <a:t> Handout 15B.1 with the role play.**</a:t>
            </a:r>
            <a:endParaRPr lang="en-US" sz="1200" b="1" dirty="0" smtClean="0">
              <a:cs typeface="Arial" panose="020B0604020202020204" pitchFamily="34" charset="0"/>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en-US"/>
          </a:p>
        </p:txBody>
      </p:sp>
    </p:spTree>
    <p:extLst>
      <p:ext uri="{BB962C8B-B14F-4D97-AF65-F5344CB8AC3E}">
        <p14:creationId xmlns:p14="http://schemas.microsoft.com/office/powerpoint/2010/main" xmlns="" val="1047210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the mediation process even begins, you as the caseworker can play a role in creating a more fair and safe process. You should meet alone with the survivor to inform her of alternate dispute resolution options; how the mediation process works, and options for making the mediation process more fair; her role in mediation;</a:t>
            </a:r>
            <a:r>
              <a:rPr lang="en-US" baseline="0" dirty="0" smtClean="0"/>
              <a:t> and</a:t>
            </a:r>
            <a:r>
              <a:rPr lang="en-US" dirty="0" smtClean="0"/>
              <a:t> the mediator’s role in the process. </a:t>
            </a:r>
          </a:p>
          <a:p>
            <a:endParaRPr lang="en-US" dirty="0" smtClean="0"/>
          </a:p>
          <a:p>
            <a:r>
              <a:rPr lang="en-US" dirty="0" smtClean="0"/>
              <a:t>There</a:t>
            </a:r>
            <a:r>
              <a:rPr lang="en-US" baseline="0" dirty="0" smtClean="0"/>
              <a:t> are a number of ways to help make the process more fair, such as those outlined on the screen – shuttle mediation (where the survivor and perpetrator are in different rooms and the mediator goes in between), creating a signal to the caseworker if feeling uncomfortable, threatened, or needing a break, and preparing a written statement in advance to be shared as a opening statement. These options and other suggestions are outlined in the Guidance Note.</a:t>
            </a:r>
          </a:p>
          <a:p>
            <a:endParaRPr lang="en-US" baseline="0" dirty="0" smtClean="0"/>
          </a:p>
          <a:p>
            <a:r>
              <a:rPr lang="en-US" baseline="0" dirty="0" smtClean="0"/>
              <a:t>You can also assist the survivor with making safety arrangements following mediation and work with the mediator beforehand.</a:t>
            </a:r>
          </a:p>
          <a:p>
            <a:endParaRPr lang="en-US" baseline="0" dirty="0" smtClean="0"/>
          </a:p>
          <a:p>
            <a:r>
              <a:rPr lang="en-US" baseline="0" dirty="0" smtClean="0"/>
              <a:t>The goal of all of this is to help the survivor to feel as comfortable as possible with the process. </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en-US"/>
          </a:p>
        </p:txBody>
      </p:sp>
    </p:spTree>
    <p:extLst>
      <p:ext uri="{BB962C8B-B14F-4D97-AF65-F5344CB8AC3E}">
        <p14:creationId xmlns:p14="http://schemas.microsoft.com/office/powerpoint/2010/main" xmlns="" val="461042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are able/willing to be present during the mediation process, there are a number of ways you as</a:t>
            </a:r>
            <a:r>
              <a:rPr lang="en-US" baseline="0" dirty="0" smtClean="0"/>
              <a:t> the caseworker can support and advocate for the survivor. The process should begin with clearly articulated rules for acceptable behavior during mediation. You should remain aware of tactics the abuser may use to exert control and intimidate the survivor. It is important to be aware of these tactics as they may be small and subtle, and those other than the survivor, including the mediator, may not be aware. You should support the survivor to be able to safely share her experiences with the abuse. </a:t>
            </a:r>
          </a:p>
          <a:p>
            <a:endParaRPr lang="en-US" baseline="0" dirty="0" smtClean="0"/>
          </a:p>
          <a:p>
            <a:r>
              <a:rPr lang="en-US" baseline="0" dirty="0" smtClean="0"/>
              <a:t>Throughout the process, you should also check in, if possible, privately with the survivor to assess how she is feeling and whether she needs a break or would like to stop. You should also order a break in the process if the survivor needs a break, or whenever is necessary to ensure the process remains fair and productive.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en-US"/>
          </a:p>
        </p:txBody>
      </p:sp>
    </p:spTree>
    <p:extLst>
      <p:ext uri="{BB962C8B-B14F-4D97-AF65-F5344CB8AC3E}">
        <p14:creationId xmlns:p14="http://schemas.microsoft.com/office/powerpoint/2010/main" xmlns="" val="4133809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Given that we know there is a heightened risk of violence after mediation, it is important to remain a continued source of support and an advocate for survivors.</a:t>
            </a:r>
          </a:p>
          <a:p>
            <a:endParaRPr lang="en-US" baseline="0" dirty="0" smtClean="0"/>
          </a:p>
          <a:p>
            <a:r>
              <a:rPr lang="en-US" baseline="0" dirty="0" smtClean="0"/>
              <a:t>It is possible that an agreement will not be reached during mediation – discuss this with the survivor so she understands that it is okay if an agreement is not reached. </a:t>
            </a:r>
          </a:p>
          <a:p>
            <a:endParaRPr lang="en-US" baseline="0" dirty="0" smtClean="0"/>
          </a:p>
          <a:p>
            <a:r>
              <a:rPr lang="en-US" baseline="0" dirty="0" smtClean="0"/>
              <a:t>Because of the imbalance of power, it is important to consider whether the agreement is fair to both parties and whether the survivor will be safe; it is possible that even if a survivor appears to agree to an arrangement that there was still an influence of intimidation or fear. </a:t>
            </a:r>
          </a:p>
          <a:p>
            <a:endParaRPr lang="en-US" baseline="0" dirty="0" smtClean="0"/>
          </a:p>
          <a:p>
            <a:r>
              <a:rPr lang="en-US" baseline="0" dirty="0" smtClean="0"/>
              <a:t>If an agreement is reached, it MUST describe the nature and extent of the violence and it must include consequences; it is not useful if there are none. You can also help to think through ways to make the agreement more effective.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en-US"/>
          </a:p>
        </p:txBody>
      </p:sp>
    </p:spTree>
    <p:extLst>
      <p:ext uri="{BB962C8B-B14F-4D97-AF65-F5344CB8AC3E}">
        <p14:creationId xmlns:p14="http://schemas.microsoft.com/office/powerpoint/2010/main" xmlns="" val="2131580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Tw Cen MT" panose="020B0602020104020603" pitchFamily="34" charset="0"/>
              <a:buNone/>
            </a:pPr>
            <a:r>
              <a:rPr lang="en-US" sz="1200" b="1" dirty="0" smtClean="0">
                <a:cs typeface="Arial" panose="020B0604020202020204" pitchFamily="34" charset="0"/>
              </a:rPr>
              <a:t>**Distribute</a:t>
            </a:r>
            <a:r>
              <a:rPr lang="en-US" sz="1200" b="1" baseline="0" dirty="0" smtClean="0">
                <a:cs typeface="Arial" panose="020B0604020202020204" pitchFamily="34" charset="0"/>
              </a:rPr>
              <a:t> Handout 15B.2**</a:t>
            </a:r>
            <a:endParaRPr lang="en-US" sz="1200" b="1" dirty="0" smtClean="0">
              <a:cs typeface="Arial" panose="020B0604020202020204" pitchFamily="34" charset="0"/>
            </a:endParaRPr>
          </a:p>
          <a:p>
            <a:pPr marL="0" indent="0" algn="l">
              <a:buFont typeface="Tw Cen MT" panose="020B0602020104020603" pitchFamily="34" charset="0"/>
              <a:buNone/>
            </a:pPr>
            <a:endParaRPr lang="en-US" sz="1200" dirty="0" smtClean="0">
              <a:cs typeface="Arial" panose="020B0604020202020204" pitchFamily="34" charset="0"/>
            </a:endParaRPr>
          </a:p>
          <a:p>
            <a:pPr marL="0" indent="0" algn="l">
              <a:buFont typeface="Tw Cen MT" panose="020B0602020104020603" pitchFamily="34" charset="0"/>
              <a:buNone/>
            </a:pPr>
            <a:r>
              <a:rPr lang="en-US" sz="1200" dirty="0" smtClean="0">
                <a:cs typeface="Arial" panose="020B0604020202020204" pitchFamily="34" charset="0"/>
              </a:rPr>
              <a:t>Get </a:t>
            </a:r>
            <a:r>
              <a:rPr lang="en-US" sz="1200" dirty="0" smtClean="0">
                <a:cs typeface="Arial" panose="020B0604020202020204" pitchFamily="34" charset="0"/>
              </a:rPr>
              <a:t>together in pairs. Together, read the case study then work through the process you would go through</a:t>
            </a:r>
            <a:r>
              <a:rPr lang="en-US" sz="1200" baseline="0" dirty="0" smtClean="0">
                <a:cs typeface="Arial" panose="020B0604020202020204" pitchFamily="34" charset="0"/>
              </a:rPr>
              <a:t> to make a mediation process more safe and supportive for an IPV survivor. </a:t>
            </a:r>
            <a:r>
              <a:rPr lang="en-US" sz="1200" baseline="0" dirty="0" smtClean="0">
                <a:cs typeface="Arial" panose="020B0604020202020204" pitchFamily="34" charset="0"/>
              </a:rPr>
              <a:t>Discuss the other questions. </a:t>
            </a:r>
          </a:p>
          <a:p>
            <a:pPr marL="0" indent="0" algn="l">
              <a:buFont typeface="Tw Cen MT" panose="020B0602020104020603" pitchFamily="34" charset="0"/>
              <a:buNone/>
            </a:pPr>
            <a:endParaRPr lang="en-US" sz="1200" baseline="0" dirty="0" smtClean="0">
              <a:cs typeface="Arial" panose="020B0604020202020204" pitchFamily="34" charset="0"/>
            </a:endParaRPr>
          </a:p>
          <a:p>
            <a:pPr marL="0" indent="0" algn="l">
              <a:buFont typeface="Tw Cen MT" panose="020B0602020104020603" pitchFamily="34" charset="0"/>
              <a:buNone/>
            </a:pPr>
            <a:endParaRPr lang="en-US" sz="1200" dirty="0" smtClean="0">
              <a:cs typeface="Arial" panose="020B0604020202020204" pitchFamily="34" charset="0"/>
            </a:endParaRPr>
          </a:p>
          <a:p>
            <a:pPr marL="0" indent="0" algn="l">
              <a:buFont typeface="Tw Cen MT" panose="020B0602020104020603" pitchFamily="34" charset="0"/>
              <a:buNone/>
            </a:pPr>
            <a:r>
              <a:rPr lang="en-US" sz="1200" dirty="0" smtClean="0">
                <a:cs typeface="Arial" panose="020B0604020202020204" pitchFamily="34" charset="0"/>
              </a:rPr>
              <a:t>After everyone has finished, we will come back together as a larger group to discuss. What challenges did you face completing the exercise? What questions did it raise? Did other groups approach the case study differently?</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en-US"/>
          </a:p>
        </p:txBody>
      </p:sp>
    </p:spTree>
    <p:extLst>
      <p:ext uri="{BB962C8B-B14F-4D97-AF65-F5344CB8AC3E}">
        <p14:creationId xmlns:p14="http://schemas.microsoft.com/office/powerpoint/2010/main" xmlns="" val="3578017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**Review</a:t>
            </a:r>
            <a:r>
              <a:rPr lang="en-US" b="1" baseline="0" dirty="0" smtClean="0"/>
              <a:t> Key Messages from the session.**</a:t>
            </a:r>
            <a:endParaRPr lang="en-US" b="1" dirty="0" smtClean="0"/>
          </a:p>
          <a:p>
            <a:pPr eaLnBrk="1" hangingPunct="1">
              <a:spcBef>
                <a:spcPct val="0"/>
              </a:spcBef>
            </a:pPr>
            <a:endParaRPr lang="en-US" dirty="0" smtClean="0"/>
          </a:p>
          <a:p>
            <a:pPr eaLnBrk="1" hangingPunct="1">
              <a:spcBef>
                <a:spcPct val="0"/>
              </a:spcBef>
            </a:pPr>
            <a:r>
              <a:rPr lang="en-US" dirty="0" smtClean="0"/>
              <a:t>Thank </a:t>
            </a:r>
            <a:r>
              <a:rPr lang="en-US" dirty="0" smtClean="0"/>
              <a:t>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19</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15B: Case Management Responses to Intimate Partner Violence for Women and Girls: Mediation</a:t>
            </a:r>
          </a:p>
          <a:p>
            <a:endParaRPr lang="en-US" sz="1200" b="1" kern="1200" baseline="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what mediation is</a:t>
            </a:r>
          </a:p>
          <a:p>
            <a:pPr marL="171450" lvl="0" indent="-171450">
              <a:buFont typeface="Arial" charset="0"/>
              <a:buChar char="•"/>
            </a:pPr>
            <a:r>
              <a:rPr lang="en-US" sz="1200" kern="1200" dirty="0" smtClean="0">
                <a:solidFill>
                  <a:schemeClr val="tx1"/>
                </a:solidFill>
                <a:effectLst/>
                <a:latin typeface="+mn-lt"/>
                <a:ea typeface="+mn-ea"/>
                <a:cs typeface="+mn-cs"/>
              </a:rPr>
              <a:t>Identify the risks and dangers of mediation in IPV cases</a:t>
            </a:r>
          </a:p>
          <a:p>
            <a:pPr marL="171450" lvl="0" indent="-171450">
              <a:buFont typeface="Arial" charset="0"/>
              <a:buChar char="•"/>
            </a:pPr>
            <a:r>
              <a:rPr lang="en-US" sz="1200" kern="1200" dirty="0" smtClean="0">
                <a:solidFill>
                  <a:schemeClr val="tx1"/>
                </a:solidFill>
                <a:effectLst/>
                <a:latin typeface="+mn-lt"/>
                <a:ea typeface="+mn-ea"/>
                <a:cs typeface="+mn-cs"/>
              </a:rPr>
              <a:t>Describe the role of the caseworker in mediation and what mediators can do to support survivors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1 hour 30 minutes</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a:t>
            </a:r>
            <a:r>
              <a:rPr lang="en-US" sz="1200" kern="1200" dirty="0" smtClean="0">
                <a:solidFill>
                  <a:schemeClr val="tx1"/>
                </a:solidFill>
                <a:effectLst/>
                <a:latin typeface="+mn-lt"/>
                <a:ea typeface="+mn-ea"/>
                <a:cs typeface="+mn-cs"/>
              </a:rPr>
              <a:t>15B.1 </a:t>
            </a:r>
            <a:r>
              <a:rPr lang="en-US" sz="1200" kern="1200" dirty="0" smtClean="0">
                <a:solidFill>
                  <a:schemeClr val="tx1"/>
                </a:solidFill>
                <a:effectLst/>
                <a:latin typeface="+mn-lt"/>
                <a:ea typeface="+mn-ea"/>
                <a:cs typeface="+mn-cs"/>
              </a:rPr>
              <a:t>– Discussing </a:t>
            </a:r>
            <a:r>
              <a:rPr lang="en-US" sz="1200" kern="1200" dirty="0" smtClean="0">
                <a:solidFill>
                  <a:schemeClr val="tx1"/>
                </a:solidFill>
                <a:effectLst/>
                <a:latin typeface="+mn-lt"/>
                <a:ea typeface="+mn-ea"/>
                <a:cs typeface="+mn-cs"/>
              </a:rPr>
              <a:t>Mediation Risks </a:t>
            </a:r>
            <a:r>
              <a:rPr lang="en-US" sz="1200" kern="1200" dirty="0" smtClean="0">
                <a:solidFill>
                  <a:schemeClr val="tx1"/>
                </a:solidFill>
                <a:effectLst/>
                <a:latin typeface="+mn-lt"/>
                <a:ea typeface="+mn-ea"/>
                <a:cs typeface="+mn-cs"/>
              </a:rPr>
              <a:t>Template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a:t>
            </a:r>
            <a:r>
              <a:rPr lang="en-US" sz="1200" kern="1200" dirty="0" smtClean="0">
                <a:solidFill>
                  <a:schemeClr val="tx1"/>
                </a:solidFill>
                <a:effectLst/>
                <a:latin typeface="+mn-lt"/>
                <a:ea typeface="+mn-ea"/>
                <a:cs typeface="+mn-cs"/>
              </a:rPr>
              <a:t>15B.2 </a:t>
            </a:r>
            <a:r>
              <a:rPr lang="en-US" sz="1200" kern="1200" dirty="0" smtClean="0">
                <a:solidFill>
                  <a:schemeClr val="tx1"/>
                </a:solidFill>
                <a:effectLst/>
                <a:latin typeface="+mn-lt"/>
                <a:ea typeface="+mn-ea"/>
                <a:cs typeface="+mn-cs"/>
              </a:rPr>
              <a:t>– Putting it All </a:t>
            </a:r>
            <a:r>
              <a:rPr lang="en-US" sz="1200" kern="1200" dirty="0" smtClean="0">
                <a:solidFill>
                  <a:schemeClr val="tx1"/>
                </a:solidFill>
                <a:effectLst/>
                <a:latin typeface="+mn-lt"/>
                <a:ea typeface="+mn-ea"/>
                <a:cs typeface="+mn-cs"/>
              </a:rPr>
              <a:t>Together Activity</a:t>
            </a:r>
            <a:endParaRPr lang="en-GB" sz="1200" kern="1200" dirty="0" smtClean="0">
              <a:solidFill>
                <a:schemeClr val="tx1"/>
              </a:solidFill>
              <a:effectLst/>
              <a:latin typeface="+mn-lt"/>
              <a:ea typeface="+mn-ea"/>
              <a:cs typeface="+mn-cs"/>
            </a:endParaRPr>
          </a:p>
          <a:p>
            <a:pPr marL="171450" lvl="0" indent="-171450">
              <a:buFont typeface="Arial" charset="0"/>
              <a:buChar char="•"/>
            </a:pPr>
            <a:endParaRPr lang="en-US"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for Handout </a:t>
            </a:r>
            <a:r>
              <a:rPr lang="en-US" sz="1200" kern="1200" dirty="0" smtClean="0">
                <a:solidFill>
                  <a:schemeClr val="tx1"/>
                </a:solidFill>
                <a:effectLst/>
                <a:latin typeface="+mn-lt"/>
                <a:ea typeface="+mn-ea"/>
                <a:cs typeface="+mn-cs"/>
              </a:rPr>
              <a:t>15B.1</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Why Not With IPV? (5 – 6)</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Mediation Risks (7-9)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Caseworker Role (10-12)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Discussion of Mediation </a:t>
            </a:r>
            <a:r>
              <a:rPr lang="en-US" sz="1200" kern="1200" dirty="0" smtClean="0">
                <a:solidFill>
                  <a:schemeClr val="tx1"/>
                </a:solidFill>
                <a:effectLst/>
                <a:latin typeface="+mn-lt"/>
                <a:ea typeface="+mn-ea"/>
                <a:cs typeface="+mn-cs"/>
              </a:rPr>
              <a:t>Risks Activity (13)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Before, During, After Mediation (14-16)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Putting it all Together Activity (17)</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(18)</a:t>
            </a:r>
            <a:endParaRPr lang="en-GB"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Mediation is a common strategy in cases of intimate partner violence. It is often requested by survivors, and is supported by many caseworkers who feel helpless when faced with such cases of long-term, ongoing violence. It is important not to present this module as instructions to not do mediation, but rather to work with participants to help them understand for themselves why mediation can be dangerous and why mediating is not part of the role of caseworkers.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It can also be important to help caseworkers understand that their role is not to ‘fix’ a situation of IPV – or any kind of GBV; instead, a caseworker’s role is to help the survivor to mitigate harm, and to be there to listen and support. This is already a significant achievement, given everything that is happening in a survivor’s life and how alone s/he may feel. </a:t>
            </a: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The facilitator should have a strong understanding of the power dynamics involved in cases of intimate partner violence (e.g. power and control wheel, cycle of violence). It would also be helpful for the facilitator to be familiar with how mediation often happens in the local context; e.g. who mediates, who suggests mediation, etc.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Mediation is a process of negotiation and compromise between two parties to a conflict, which presupposes an equal level of power. This is not the case where IPV exists.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Mediation in cases of IPV can create additional risks for survivors, and in the vast majority of cases does not achieve the intended outcomes.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If mediation is to take place, it is imperative that the caseworker NOT act as the mediator. A mediator should be neutral, and a caseworker should always be on the side of the survivor.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If mediation is to take place, the caseworker can work both with the survivor and with the mediator to ensure that as far as possible the process does not create additional risk.</a:t>
            </a:r>
            <a:r>
              <a:rPr lang="en-GB" dirty="0" smtClean="0">
                <a:effectLst/>
              </a:rPr>
              <a:t> </a:t>
            </a:r>
            <a:endParaRPr lang="en-US" sz="1200" kern="1200" dirty="0" smtClean="0">
              <a:solidFill>
                <a:schemeClr val="tx1"/>
              </a:solidFill>
              <a:effectLst/>
              <a:latin typeface="+mn-lt"/>
              <a:ea typeface="+mn-ea"/>
              <a:cs typeface="+mn-cs"/>
            </a:endParaRPr>
          </a:p>
          <a:p>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session,</a:t>
            </a:r>
            <a:r>
              <a:rPr lang="en-US" baseline="0" dirty="0" smtClean="0"/>
              <a:t> we’re going to focus on intimate partner violence and the specific ways in which we respond to it during case management. Our objectives 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 Understand</a:t>
            </a:r>
            <a:r>
              <a:rPr lang="en-US" baseline="0" dirty="0" smtClean="0"/>
              <a:t> what mediation is</a:t>
            </a:r>
            <a:r>
              <a:rPr lang="en-US"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 Identify</a:t>
            </a:r>
            <a:r>
              <a:rPr lang="en-US" baseline="0" dirty="0" smtClean="0"/>
              <a:t> the risks and dangers of mediation in cases of IPV</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And 3- Describe</a:t>
            </a:r>
            <a:r>
              <a:rPr lang="en-US" baseline="0" dirty="0" smtClean="0"/>
              <a:t> the role of the caseworker in mediation and what mediators can do to support survivors.</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a:t>
            </a:r>
            <a:r>
              <a:rPr lang="en-US" baseline="0" dirty="0" smtClean="0"/>
              <a:t> definition.</a:t>
            </a:r>
          </a:p>
          <a:p>
            <a:endParaRPr lang="en-US" baseline="0" dirty="0" smtClean="0"/>
          </a:p>
          <a:p>
            <a:r>
              <a:rPr lang="en-US" baseline="0" dirty="0" smtClean="0"/>
              <a:t>Pay attention to the highlighted words.  </a:t>
            </a:r>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Mediation is often a mechanism</a:t>
            </a:r>
            <a:r>
              <a:rPr lang="en-US" baseline="0" dirty="0" smtClean="0"/>
              <a:t> for resolving conflict; domestic violence, however, is a very different situation and, for many reasons, it is NOT recommended that mediation be used in cases of intimate partner violence. Yet often survivors will request caseworkers provide mediation in cases of domestic violence. </a:t>
            </a:r>
          </a:p>
          <a:p>
            <a:endParaRPr lang="en-US" baseline="0" dirty="0" smtClean="0"/>
          </a:p>
          <a:p>
            <a:r>
              <a:rPr lang="en-US" baseline="0" dirty="0" smtClean="0"/>
              <a:t>Because of this, it is important that we know the risks to both the survivor and the caseworker and have guidelines for what our role can and should be.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many people in many contexts we work in, they will genuinely believe that this is the solution- this is not necessarily ill-will but often a misunderstanding of the issue, its complexity, and how mediation and IPV are not compatible. </a:t>
            </a:r>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en-US"/>
          </a:p>
        </p:txBody>
      </p:sp>
    </p:spTree>
    <p:extLst>
      <p:ext uri="{BB962C8B-B14F-4D97-AF65-F5344CB8AC3E}">
        <p14:creationId xmlns:p14="http://schemas.microsoft.com/office/powerpoint/2010/main" xmlns="" val="3366966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a group, I’d like everyone to take a look at the key components of mediation you see up on the slide. Once you have a chance to look over these, what are some risks you may identify as to why mediation in cases of IPV are incompatible?</a:t>
            </a:r>
          </a:p>
          <a:p>
            <a:endParaRPr lang="en-US" baseline="0" dirty="0" smtClean="0"/>
          </a:p>
          <a:p>
            <a:r>
              <a:rPr lang="en-US" b="1" baseline="0" dirty="0" smtClean="0"/>
              <a:t>*Write responses on flip chart*</a:t>
            </a:r>
            <a:endParaRPr lang="en-US"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en-US"/>
          </a:p>
        </p:txBody>
      </p:sp>
    </p:spTree>
    <p:extLst>
      <p:ext uri="{BB962C8B-B14F-4D97-AF65-F5344CB8AC3E}">
        <p14:creationId xmlns:p14="http://schemas.microsoft.com/office/powerpoint/2010/main" xmlns="" val="2438526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go through each of these to look at the risk mediation presents in IPV.  (*Click screen for animation*)</a:t>
            </a:r>
          </a:p>
          <a:p>
            <a:endParaRPr lang="en-US" baseline="0" dirty="0" smtClean="0"/>
          </a:p>
          <a:p>
            <a:r>
              <a:rPr lang="en-US" sz="1200" kern="1200" dirty="0" smtClean="0">
                <a:solidFill>
                  <a:schemeClr val="tx1"/>
                </a:solidFill>
                <a:effectLst/>
                <a:latin typeface="+mn-lt"/>
                <a:ea typeface="+mn-ea"/>
                <a:cs typeface="+mn-cs"/>
              </a:rPr>
              <a:t>The fundamental factor in IPV is the power imbalance between the survivor and the perpetrator, meaning this</a:t>
            </a:r>
            <a:r>
              <a:rPr lang="en-US" sz="1200" kern="1200" baseline="0" dirty="0" smtClean="0">
                <a:solidFill>
                  <a:schemeClr val="tx1"/>
                </a:solidFill>
                <a:effectLst/>
                <a:latin typeface="+mn-lt"/>
                <a:ea typeface="+mn-ea"/>
                <a:cs typeface="+mn-cs"/>
              </a:rPr>
              <a:t> relationship is extremely unequal and complicated. </a:t>
            </a:r>
          </a:p>
          <a:p>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x-none" sz="1200" kern="1200" dirty="0" smtClean="0">
                <a:solidFill>
                  <a:schemeClr val="tx1"/>
                </a:solidFill>
                <a:effectLst/>
                <a:latin typeface="+mn-lt"/>
                <a:ea typeface="+mn-ea"/>
                <a:cs typeface="+mn-cs"/>
              </a:rPr>
              <a:t> It will be very difficult in the contexts in which we work to find an ‘impartial party’ to run mediation given the cultural and social prejudices against survivors and in favor of perpetrators. If the mediator is not impartial, then the survivor’s rights will not be respected.  </a:t>
            </a:r>
            <a:endParaRPr lang="en-US" sz="1200" kern="120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x-none" sz="1200" kern="1200" dirty="0" smtClean="0">
                <a:solidFill>
                  <a:schemeClr val="tx1"/>
                </a:solidFill>
                <a:effectLst/>
                <a:latin typeface="+mn-lt"/>
                <a:ea typeface="+mn-ea"/>
                <a:cs typeface="+mn-cs"/>
              </a:rPr>
              <a:t>The purpose of mediation is finding a solution that works for both people</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yet </a:t>
            </a:r>
            <a:r>
              <a:rPr lang="x-none" sz="1200" kern="1200" dirty="0" smtClean="0">
                <a:solidFill>
                  <a:schemeClr val="tx1"/>
                </a:solidFill>
                <a:effectLst/>
                <a:latin typeface="+mn-lt"/>
                <a:ea typeface="+mn-ea"/>
                <a:cs typeface="+mn-cs"/>
              </a:rPr>
              <a:t>compromise can</a:t>
            </a:r>
            <a:r>
              <a:rPr lang="en-US" sz="1200" kern="1200" dirty="0" smtClean="0">
                <a:solidFill>
                  <a:schemeClr val="tx1"/>
                </a:solidFill>
                <a:effectLst/>
                <a:latin typeface="+mn-lt"/>
                <a:ea typeface="+mn-ea"/>
                <a:cs typeface="+mn-cs"/>
              </a:rPr>
              <a:t>’t</a:t>
            </a:r>
            <a:r>
              <a:rPr lang="x-none" sz="1200" kern="1200" dirty="0" smtClean="0">
                <a:solidFill>
                  <a:schemeClr val="tx1"/>
                </a:solidFill>
                <a:effectLst/>
                <a:latin typeface="+mn-lt"/>
                <a:ea typeface="+mn-ea"/>
                <a:cs typeface="+mn-cs"/>
              </a:rPr>
              <a:t> be made on violence-the only solution that is acceptable is a stop to the violence, yet perpetrators are the only ones who can stop it. </a:t>
            </a:r>
            <a:endParaRPr lang="en-US" sz="1200" kern="120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process of mediation presumes that both people can speak freely, confidently and safely,</a:t>
            </a:r>
            <a:r>
              <a:rPr lang="en-US" sz="1200" kern="1200" baseline="0" dirty="0" smtClean="0">
                <a:solidFill>
                  <a:schemeClr val="tx1"/>
                </a:solidFill>
                <a:effectLst/>
                <a:latin typeface="+mn-lt"/>
                <a:ea typeface="+mn-ea"/>
                <a:cs typeface="+mn-cs"/>
              </a:rPr>
              <a:t> which is often not the case with IPV as the survivor may feel intimated or scared.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How do these compare with the risks you identified in the previous activity? Are there risks missing here?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en-US"/>
          </a:p>
        </p:txBody>
      </p:sp>
    </p:spTree>
    <p:extLst>
      <p:ext uri="{BB962C8B-B14F-4D97-AF65-F5344CB8AC3E}">
        <p14:creationId xmlns:p14="http://schemas.microsoft.com/office/powerpoint/2010/main" xmlns="" val="22472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additional risks that exist</a:t>
            </a:r>
            <a:r>
              <a:rPr lang="en-US" baseline="0" dirty="0" smtClean="0"/>
              <a:t> with mediation. </a:t>
            </a:r>
            <a:r>
              <a:rPr lang="en-US" sz="1200" kern="1200" dirty="0" smtClean="0">
                <a:solidFill>
                  <a:schemeClr val="tx1"/>
                </a:solidFill>
                <a:effectLst/>
                <a:latin typeface="+mn-lt"/>
                <a:ea typeface="+mn-ea"/>
                <a:cs typeface="+mn-cs"/>
              </a:rPr>
              <a:t>There is a high risk of survivor blaming within the mediation process. The perpetrator, who is used to blaming the survivor, will have a platform to articulate his position, and given the cultural and social norms in place</a:t>
            </a:r>
            <a:r>
              <a:rPr lang="en-US" sz="1200" kern="1200" baseline="0" dirty="0" smtClean="0">
                <a:solidFill>
                  <a:schemeClr val="tx1"/>
                </a:solidFill>
                <a:effectLst/>
                <a:latin typeface="+mn-lt"/>
                <a:ea typeface="+mn-ea"/>
                <a:cs typeface="+mn-cs"/>
              </a:rPr>
              <a:t>, he may sound convincing to the mediator.</a:t>
            </a:r>
          </a:p>
          <a:p>
            <a:endParaRPr lang="en-US" dirty="0" smtClean="0"/>
          </a:p>
          <a:p>
            <a:r>
              <a:rPr lang="en-US" dirty="0" smtClean="0"/>
              <a:t>There are also some risks with</a:t>
            </a:r>
            <a:r>
              <a:rPr lang="en-US" baseline="0" dirty="0" smtClean="0"/>
              <a:t> your involvement as the caseworker. You </a:t>
            </a:r>
            <a:r>
              <a:rPr lang="en-US" dirty="0" smtClean="0"/>
              <a:t>may risk being perceived as siding with the perpetrator. Your involvement in the process may also be seen as validation of mediation as a ‘good’ solution for IPV cases.</a:t>
            </a:r>
          </a:p>
          <a:p>
            <a:endParaRPr lang="en-US" dirty="0" smtClean="0"/>
          </a:p>
          <a:p>
            <a:r>
              <a:rPr lang="en-US" dirty="0" smtClean="0"/>
              <a:t>Finally, it is important to note that there is a risk that the violence will actually</a:t>
            </a:r>
            <a:r>
              <a:rPr lang="en-US" baseline="0" dirty="0" smtClean="0"/>
              <a:t> increase following the process. This puts the survivor at risk, as well as you as the caseworker.</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en-US"/>
          </a:p>
        </p:txBody>
      </p:sp>
    </p:spTree>
    <p:extLst>
      <p:ext uri="{BB962C8B-B14F-4D97-AF65-F5344CB8AC3E}">
        <p14:creationId xmlns:p14="http://schemas.microsoft.com/office/powerpoint/2010/main" xmlns="" val="4291224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do not recommend mediation in cases of IPV. We know mediation of IPV cases is difficult if not impossible to do because of the power imbalance between abusive perpetrators and those</a:t>
            </a:r>
            <a:r>
              <a:rPr lang="en-US" baseline="0" dirty="0" smtClean="0"/>
              <a:t> they abuse. </a:t>
            </a:r>
            <a:endParaRPr lang="en-US" dirty="0" smtClean="0"/>
          </a:p>
          <a:p>
            <a:endParaRPr lang="en-US"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en-US"/>
          </a:p>
        </p:txBody>
      </p:sp>
    </p:spTree>
    <p:extLst>
      <p:ext uri="{BB962C8B-B14F-4D97-AF65-F5344CB8AC3E}">
        <p14:creationId xmlns:p14="http://schemas.microsoft.com/office/powerpoint/2010/main" xmlns="" val="2879023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Discussing risks with survivors</a:t>
            </a:r>
            <a:endParaRPr lang="en-US" dirty="0"/>
          </a:p>
        </p:txBody>
      </p:sp>
      <p:sp>
        <p:nvSpPr>
          <p:cNvPr id="3" name="Content Placeholder 2"/>
          <p:cNvSpPr>
            <a:spLocks noGrp="1"/>
          </p:cNvSpPr>
          <p:nvPr>
            <p:ph idx="1"/>
          </p:nvPr>
        </p:nvSpPr>
        <p:spPr>
          <a:xfrm>
            <a:off x="951747" y="1780675"/>
            <a:ext cx="9972925" cy="4692313"/>
          </a:xfrm>
        </p:spPr>
        <p:txBody>
          <a:bodyPr/>
          <a:lstStyle/>
          <a:p>
            <a:r>
              <a:rPr lang="en-US" sz="2800" b="1" dirty="0" smtClean="0">
                <a:solidFill>
                  <a:schemeClr val="tx1"/>
                </a:solidFill>
              </a:rPr>
              <a:t>If a survivor request mediation or is being asked to do it by someone else (the abuser, a family member, a community leader) t is important that you work with the survivor to understand the risks of mediation</a:t>
            </a:r>
            <a:r>
              <a:rPr lang="en-US" sz="2800" dirty="0" smtClean="0">
                <a:solidFill>
                  <a:schemeClr val="tx1"/>
                </a:solidFill>
              </a:rPr>
              <a:t>:</a:t>
            </a:r>
          </a:p>
          <a:p>
            <a:endParaRPr lang="en-US" sz="1200" dirty="0" smtClean="0">
              <a:solidFill>
                <a:schemeClr val="tx1"/>
              </a:solidFill>
            </a:endParaRPr>
          </a:p>
          <a:p>
            <a:pPr lvl="3" indent="-457200">
              <a:buFont typeface="Arial" panose="020B0604020202020204" pitchFamily="34" charset="0"/>
              <a:buChar char="•"/>
            </a:pPr>
            <a:r>
              <a:rPr lang="en-US" sz="2800" dirty="0" smtClean="0">
                <a:solidFill>
                  <a:schemeClr val="tx1"/>
                </a:solidFill>
              </a:rPr>
              <a:t>She has to face her abuser</a:t>
            </a:r>
          </a:p>
          <a:p>
            <a:pPr lvl="3" indent="-457200">
              <a:buFont typeface="Arial" panose="020B0604020202020204" pitchFamily="34" charset="0"/>
              <a:buChar char="•"/>
            </a:pPr>
            <a:r>
              <a:rPr lang="en-US" sz="2800" dirty="0" smtClean="0">
                <a:solidFill>
                  <a:schemeClr val="tx1"/>
                </a:solidFill>
              </a:rPr>
              <a:t>She will be asked to compromise or give something up – this assumes that she has done something wrong </a:t>
            </a:r>
          </a:p>
          <a:p>
            <a:pPr lvl="3" indent="-457200">
              <a:buFont typeface="Arial" panose="020B0604020202020204" pitchFamily="34" charset="0"/>
              <a:buChar char="•"/>
            </a:pPr>
            <a:r>
              <a:rPr lang="en-US" sz="2800" dirty="0" smtClean="0">
                <a:solidFill>
                  <a:schemeClr val="tx1"/>
                </a:solidFill>
              </a:rPr>
              <a:t>Mediator may not be impartial or aware of abusive dynamics</a:t>
            </a:r>
          </a:p>
          <a:p>
            <a:pPr lvl="3" indent="-457200">
              <a:buFont typeface="Arial" panose="020B0604020202020204" pitchFamily="34" charset="0"/>
              <a:buChar char="•"/>
            </a:pPr>
            <a:r>
              <a:rPr lang="en-US" sz="2800" dirty="0" smtClean="0">
                <a:solidFill>
                  <a:schemeClr val="tx1"/>
                </a:solidFill>
              </a:rPr>
              <a:t>The violence may increase after the process </a:t>
            </a:r>
            <a:endParaRPr lang="en-US" sz="2800" dirty="0">
              <a:solidFill>
                <a:schemeClr val="tx1"/>
              </a:solidFill>
            </a:endParaRPr>
          </a:p>
        </p:txBody>
      </p:sp>
    </p:spTree>
    <p:extLst>
      <p:ext uri="{BB962C8B-B14F-4D97-AF65-F5344CB8AC3E}">
        <p14:creationId xmlns:p14="http://schemas.microsoft.com/office/powerpoint/2010/main" xmlns="" val="32374247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Mediation is happening…now what?</a:t>
            </a:r>
            <a:endParaRPr lang="en-US" dirty="0"/>
          </a:p>
        </p:txBody>
      </p:sp>
      <p:sp>
        <p:nvSpPr>
          <p:cNvPr id="3" name="Content Placeholder 2"/>
          <p:cNvSpPr>
            <a:spLocks noGrp="1"/>
          </p:cNvSpPr>
          <p:nvPr>
            <p:ph idx="1"/>
          </p:nvPr>
        </p:nvSpPr>
        <p:spPr/>
        <p:txBody>
          <a:bodyPr/>
          <a:lstStyle/>
          <a:p>
            <a:r>
              <a:rPr lang="en-US" sz="2800" dirty="0" smtClean="0">
                <a:solidFill>
                  <a:schemeClr val="tx1"/>
                </a:solidFill>
              </a:rPr>
              <a:t>After discussing the risks with the survivor the risks of mediation, she may still decide to move forward with a mediation process (or she may not have a choice).</a:t>
            </a:r>
          </a:p>
          <a:p>
            <a:r>
              <a:rPr lang="en-US" sz="2800" dirty="0" smtClean="0">
                <a:solidFill>
                  <a:schemeClr val="tx1"/>
                </a:solidFill>
              </a:rPr>
              <a:t> </a:t>
            </a:r>
          </a:p>
          <a:p>
            <a:r>
              <a:rPr lang="en-US" sz="2800" dirty="0" smtClean="0">
                <a:solidFill>
                  <a:schemeClr val="tx1"/>
                </a:solidFill>
              </a:rPr>
              <a:t>In this case, there are precautions and techniques that can help make the process more safe, supportive and responsive.</a:t>
            </a:r>
          </a:p>
          <a:p>
            <a:endParaRPr lang="en-US" sz="2800" dirty="0">
              <a:solidFill>
                <a:schemeClr val="tx1"/>
              </a:solidFill>
            </a:endParaRPr>
          </a:p>
        </p:txBody>
      </p:sp>
    </p:spTree>
    <p:extLst>
      <p:ext uri="{BB962C8B-B14F-4D97-AF65-F5344CB8AC3E}">
        <p14:creationId xmlns:p14="http://schemas.microsoft.com/office/powerpoint/2010/main" xmlns="" val="1633425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Caseworker</a:t>
            </a:r>
            <a:endParaRPr lang="en-US" dirty="0"/>
          </a:p>
        </p:txBody>
      </p:sp>
      <p:sp>
        <p:nvSpPr>
          <p:cNvPr id="5" name="Content Placeholder 4"/>
          <p:cNvSpPr>
            <a:spLocks noGrp="1"/>
          </p:cNvSpPr>
          <p:nvPr>
            <p:ph idx="1"/>
          </p:nvPr>
        </p:nvSpPr>
        <p:spPr>
          <a:xfrm>
            <a:off x="1023938" y="1756612"/>
            <a:ext cx="9720262" cy="4552114"/>
          </a:xfrm>
        </p:spPr>
        <p:txBody>
          <a:bodyPr/>
          <a:lstStyle/>
          <a:p>
            <a:r>
              <a:rPr lang="en-US" sz="2400" b="1" dirty="0" smtClean="0">
                <a:solidFill>
                  <a:schemeClr val="tx1"/>
                </a:solidFill>
              </a:rPr>
              <a:t>NEVER MEDIATE!</a:t>
            </a:r>
          </a:p>
          <a:p>
            <a:pPr lvl="1" indent="-457200">
              <a:buFont typeface="Arial" pitchFamily="34" charset="0"/>
              <a:buChar char="•"/>
            </a:pPr>
            <a:r>
              <a:rPr lang="en-US" sz="2400" dirty="0" smtClean="0">
                <a:solidFill>
                  <a:schemeClr val="tx1"/>
                </a:solidFill>
              </a:rPr>
              <a:t>As a caseworker, you should never be a mediator, but act as an advocate and support for survivors; we cannot and should not be impartial</a:t>
            </a:r>
          </a:p>
          <a:p>
            <a:pPr indent="-457200">
              <a:buFont typeface="Arial" pitchFamily="34" charset="0"/>
              <a:buChar char="•"/>
            </a:pPr>
            <a:r>
              <a:rPr lang="en-US" sz="2400" dirty="0" smtClean="0">
                <a:solidFill>
                  <a:schemeClr val="tx1"/>
                </a:solidFill>
              </a:rPr>
              <a:t>Advocate </a:t>
            </a:r>
            <a:r>
              <a:rPr lang="en-US" sz="2400" dirty="0">
                <a:solidFill>
                  <a:schemeClr val="tx1"/>
                </a:solidFill>
              </a:rPr>
              <a:t>for the survivor- before, during and after mediation</a:t>
            </a:r>
          </a:p>
          <a:p>
            <a:pPr indent="-457200">
              <a:buFont typeface="Arial" pitchFamily="34" charset="0"/>
              <a:buChar char="•"/>
            </a:pPr>
            <a:r>
              <a:rPr lang="en-US" sz="2400" dirty="0">
                <a:solidFill>
                  <a:schemeClr val="tx1"/>
                </a:solidFill>
              </a:rPr>
              <a:t>Share as much information with the survivor as possible</a:t>
            </a:r>
          </a:p>
          <a:p>
            <a:pPr indent="-457200">
              <a:buFont typeface="Arial" pitchFamily="34" charset="0"/>
              <a:buChar char="•"/>
            </a:pPr>
            <a:r>
              <a:rPr lang="en-US" sz="2400" dirty="0">
                <a:solidFill>
                  <a:schemeClr val="tx1"/>
                </a:solidFill>
              </a:rPr>
              <a:t>Work with mediators before the mediation, and continuously, liaising with other programs/sectors if useful</a:t>
            </a:r>
          </a:p>
          <a:p>
            <a:pPr indent="-457200">
              <a:buFont typeface="Arial" pitchFamily="34" charset="0"/>
              <a:buChar char="•"/>
            </a:pPr>
            <a:r>
              <a:rPr lang="en-US" sz="2400" dirty="0">
                <a:solidFill>
                  <a:schemeClr val="tx1"/>
                </a:solidFill>
              </a:rPr>
              <a:t>Continuously support survivors, notably after the mediation with potential fall-out</a:t>
            </a:r>
          </a:p>
        </p:txBody>
      </p:sp>
    </p:spTree>
    <p:extLst>
      <p:ext uri="{BB962C8B-B14F-4D97-AF65-F5344CB8AC3E}">
        <p14:creationId xmlns:p14="http://schemas.microsoft.com/office/powerpoint/2010/main" xmlns="" val="781538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Caseworker involvement</a:t>
            </a:r>
            <a:endParaRPr lang="en-US" dirty="0"/>
          </a:p>
        </p:txBody>
      </p:sp>
      <p:sp>
        <p:nvSpPr>
          <p:cNvPr id="3" name="Content Placeholder 2"/>
          <p:cNvSpPr>
            <a:spLocks noGrp="1"/>
          </p:cNvSpPr>
          <p:nvPr>
            <p:ph idx="1"/>
          </p:nvPr>
        </p:nvSpPr>
        <p:spPr>
          <a:xfrm>
            <a:off x="1023938" y="1732548"/>
            <a:ext cx="9720262" cy="5125452"/>
          </a:xfrm>
        </p:spPr>
        <p:txBody>
          <a:bodyPr/>
          <a:lstStyle/>
          <a:p>
            <a:r>
              <a:rPr lang="en-US" sz="2000" dirty="0" smtClean="0">
                <a:solidFill>
                  <a:schemeClr val="tx1"/>
                </a:solidFill>
              </a:rPr>
              <a:t>If mediation is going to move forward regardless, your involvement can influence the process to make it more safe and fair. Some potential benefits include:</a:t>
            </a:r>
          </a:p>
          <a:p>
            <a:endParaRPr lang="en-US" sz="2000" dirty="0" smtClean="0">
              <a:solidFill>
                <a:schemeClr val="tx1"/>
              </a:solidFill>
            </a:endParaRPr>
          </a:p>
          <a:p>
            <a:pPr lvl="2" indent="-457200">
              <a:buFont typeface="Arial" panose="020B0604020202020204" pitchFamily="34" charset="0"/>
              <a:buChar char="•"/>
            </a:pPr>
            <a:r>
              <a:rPr lang="en-US" sz="2000" dirty="0" smtClean="0">
                <a:solidFill>
                  <a:schemeClr val="tx1"/>
                </a:solidFill>
              </a:rPr>
              <a:t>Some choices to increase survivor’s comfort levels can be discussed as a result of your knowledge</a:t>
            </a:r>
          </a:p>
          <a:p>
            <a:pPr lvl="2" indent="-457200">
              <a:buFont typeface="Arial" panose="020B0604020202020204" pitchFamily="34" charset="0"/>
              <a:buChar char="•"/>
            </a:pPr>
            <a:r>
              <a:rPr lang="en-US" sz="2000" dirty="0" smtClean="0">
                <a:solidFill>
                  <a:schemeClr val="tx1"/>
                </a:solidFill>
              </a:rPr>
              <a:t>Clear red lines can be articulated, and abuse will not be compromised or excused if you are advocating</a:t>
            </a:r>
          </a:p>
          <a:p>
            <a:pPr lvl="2" indent="-457200">
              <a:buFont typeface="Arial" panose="020B0604020202020204" pitchFamily="34" charset="0"/>
              <a:buChar char="•"/>
            </a:pPr>
            <a:r>
              <a:rPr lang="en-US" sz="2000" dirty="0">
                <a:solidFill>
                  <a:schemeClr val="tx1"/>
                </a:solidFill>
              </a:rPr>
              <a:t>Target leaders/mediators for training opportunities </a:t>
            </a:r>
            <a:endParaRPr lang="en-US" sz="2000" dirty="0" smtClean="0">
              <a:solidFill>
                <a:schemeClr val="tx1"/>
              </a:solidFill>
            </a:endParaRPr>
          </a:p>
          <a:p>
            <a:pPr lvl="2" indent="-457200">
              <a:buFont typeface="Arial" panose="020B0604020202020204" pitchFamily="34" charset="0"/>
              <a:buChar char="•"/>
            </a:pPr>
            <a:r>
              <a:rPr lang="en-US" sz="2000" dirty="0" smtClean="0">
                <a:solidFill>
                  <a:schemeClr val="tx1"/>
                </a:solidFill>
              </a:rPr>
              <a:t>Where possible, involve those who you know to be more survivor-friendly as mediators</a:t>
            </a:r>
            <a:endParaRPr lang="en-US" sz="2000" dirty="0">
              <a:solidFill>
                <a:schemeClr val="tx1"/>
              </a:solidFill>
            </a:endParaRPr>
          </a:p>
          <a:p>
            <a:pPr lvl="2" indent="-457200">
              <a:buFont typeface="Arial" panose="020B0604020202020204" pitchFamily="34" charset="0"/>
              <a:buChar char="•"/>
            </a:pPr>
            <a:r>
              <a:rPr lang="en-US" sz="2000" dirty="0" smtClean="0">
                <a:solidFill>
                  <a:schemeClr val="tx1"/>
                </a:solidFill>
              </a:rPr>
              <a:t>Work with the mediator can be done in advance to promote understanding of IPV and make the process more supportive</a:t>
            </a:r>
          </a:p>
          <a:p>
            <a:pPr lvl="2" indent="-457200">
              <a:buFont typeface="Arial" panose="020B0604020202020204" pitchFamily="34" charset="0"/>
              <a:buChar char="•"/>
            </a:pPr>
            <a:r>
              <a:rPr lang="en-US" sz="2000" dirty="0" smtClean="0">
                <a:solidFill>
                  <a:schemeClr val="tx1"/>
                </a:solidFill>
              </a:rPr>
              <a:t>Following mediation, you can refer back to the agreement and speak with people who can influence compliance </a:t>
            </a:r>
          </a:p>
          <a:p>
            <a:endParaRPr lang="en-US" sz="2000" dirty="0">
              <a:solidFill>
                <a:schemeClr val="tx1"/>
              </a:solidFill>
            </a:endParaRPr>
          </a:p>
        </p:txBody>
      </p:sp>
    </p:spTree>
    <p:extLst>
      <p:ext uri="{BB962C8B-B14F-4D97-AF65-F5344CB8AC3E}">
        <p14:creationId xmlns:p14="http://schemas.microsoft.com/office/powerpoint/2010/main" xmlns="" val="572045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cs typeface="Arial" panose="020B0604020202020204" pitchFamily="34" charset="0"/>
              </a:rPr>
              <a:t>Activity:</a:t>
            </a:r>
            <a:br>
              <a:rPr lang="en-US" dirty="0" smtClean="0">
                <a:cs typeface="Arial" panose="020B0604020202020204" pitchFamily="34" charset="0"/>
              </a:rPr>
            </a:br>
            <a:r>
              <a:rPr lang="en-US" dirty="0" smtClean="0">
                <a:cs typeface="Arial" panose="020B0604020202020204" pitchFamily="34" charset="0"/>
              </a:rPr>
              <a:t> </a:t>
            </a:r>
            <a:r>
              <a:rPr lang="en-US" dirty="0" smtClean="0">
                <a:cs typeface="Arial" panose="020B0604020202020204" pitchFamily="34" charset="0"/>
              </a:rPr>
              <a:t>Discussing mediation </a:t>
            </a:r>
            <a:r>
              <a:rPr lang="en-US" dirty="0" smtClean="0">
                <a:cs typeface="Arial" panose="020B0604020202020204" pitchFamily="34" charset="0"/>
              </a:rPr>
              <a:t>risks </a:t>
            </a:r>
            <a:endParaRPr lang="en-US" dirty="0">
              <a:cs typeface="Arial" panose="020B0604020202020204" pitchFamily="34" charset="0"/>
            </a:endParaRPr>
          </a:p>
        </p:txBody>
      </p:sp>
      <p:sp>
        <p:nvSpPr>
          <p:cNvPr id="3" name="Content Placeholder 2"/>
          <p:cNvSpPr>
            <a:spLocks noGrp="1"/>
          </p:cNvSpPr>
          <p:nvPr>
            <p:ph idx="1"/>
          </p:nvPr>
        </p:nvSpPr>
        <p:spPr>
          <a:xfrm>
            <a:off x="6737684" y="860778"/>
            <a:ext cx="4768515" cy="5053469"/>
          </a:xfrm>
        </p:spPr>
        <p:txBody>
          <a:bodyPr>
            <a:normAutofit fontScale="92500" lnSpcReduction="10000"/>
          </a:bodyPr>
          <a:lstStyle/>
          <a:p>
            <a:pPr marL="0">
              <a:buFont typeface="Arial" pitchFamily="34" charset="0"/>
              <a:buChar char="•"/>
            </a:pPr>
            <a:r>
              <a:rPr lang="en-US" sz="2800" dirty="0" smtClean="0">
                <a:solidFill>
                  <a:schemeClr val="tx1"/>
                </a:solidFill>
                <a:cs typeface="Arial" panose="020B0604020202020204" pitchFamily="34" charset="0"/>
              </a:rPr>
              <a:t>In this role play I will be the caseworker and discuss the risks of mediation with the survivor</a:t>
            </a:r>
            <a:r>
              <a:rPr lang="en-US" sz="2800" dirty="0" smtClean="0">
                <a:solidFill>
                  <a:schemeClr val="tx1"/>
                </a:solidFill>
                <a:cs typeface="Arial" panose="020B0604020202020204" pitchFamily="34" charset="0"/>
              </a:rPr>
              <a:t>. </a:t>
            </a:r>
            <a:endParaRPr lang="en-US" sz="2800" dirty="0">
              <a:solidFill>
                <a:schemeClr val="tx1"/>
              </a:solidFill>
              <a:cs typeface="Arial" panose="020B0604020202020204" pitchFamily="34" charset="0"/>
            </a:endParaRPr>
          </a:p>
          <a:p>
            <a:pPr marL="0">
              <a:buFont typeface="Arial" pitchFamily="34" charset="0"/>
              <a:buChar char="•"/>
            </a:pPr>
            <a:r>
              <a:rPr lang="en-US" sz="2800" dirty="0" smtClean="0">
                <a:solidFill>
                  <a:schemeClr val="tx1"/>
                </a:solidFill>
                <a:cs typeface="Arial" panose="020B0604020202020204" pitchFamily="34" charset="0"/>
              </a:rPr>
              <a:t>The rest of the group, observe the role play. </a:t>
            </a:r>
            <a:endParaRPr lang="en-US" sz="2800" dirty="0">
              <a:solidFill>
                <a:schemeClr val="tx1"/>
              </a:solidFill>
              <a:cs typeface="Arial" panose="020B0604020202020204" pitchFamily="34" charset="0"/>
            </a:endParaRPr>
          </a:p>
          <a:p>
            <a:pPr marL="0">
              <a:buFont typeface="Arial" pitchFamily="34" charset="0"/>
              <a:buChar char="•"/>
            </a:pPr>
            <a:r>
              <a:rPr lang="en-US" sz="2800" dirty="0" smtClean="0">
                <a:solidFill>
                  <a:schemeClr val="tx1"/>
                </a:solidFill>
                <a:cs typeface="Arial" panose="020B0604020202020204" pitchFamily="34" charset="0"/>
              </a:rPr>
              <a:t>What did I do well as the caseworker? What could I improve upon? How do you think you might feel as the survivor in this situation?</a:t>
            </a:r>
          </a:p>
        </p:txBody>
      </p:sp>
    </p:spTree>
    <p:extLst>
      <p:ext uri="{BB962C8B-B14F-4D97-AF65-F5344CB8AC3E}">
        <p14:creationId xmlns:p14="http://schemas.microsoft.com/office/powerpoint/2010/main" xmlns="" val="181363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mediation</a:t>
            </a:r>
            <a:endParaRPr lang="en-US" dirty="0"/>
          </a:p>
        </p:txBody>
      </p:sp>
      <p:sp>
        <p:nvSpPr>
          <p:cNvPr id="3" name="Content Placeholder 2"/>
          <p:cNvSpPr>
            <a:spLocks noGrp="1"/>
          </p:cNvSpPr>
          <p:nvPr>
            <p:ph idx="1"/>
          </p:nvPr>
        </p:nvSpPr>
        <p:spPr>
          <a:xfrm>
            <a:off x="1023938" y="1804738"/>
            <a:ext cx="9720262" cy="4503988"/>
          </a:xfrm>
        </p:spPr>
        <p:txBody>
          <a:bodyPr>
            <a:normAutofit lnSpcReduction="10000"/>
          </a:bodyPr>
          <a:lstStyle/>
          <a:p>
            <a:pPr marL="128016" lvl="1" indent="0">
              <a:buNone/>
            </a:pPr>
            <a:r>
              <a:rPr lang="en-US" sz="2200" b="1" dirty="0" smtClean="0">
                <a:solidFill>
                  <a:schemeClr val="tx1"/>
                </a:solidFill>
              </a:rPr>
              <a:t>Meet alone with the survivor to inform her of:</a:t>
            </a:r>
          </a:p>
          <a:p>
            <a:pPr lvl="2">
              <a:buFont typeface="Arial" panose="020B0604020202020204" pitchFamily="34" charset="0"/>
              <a:buChar char="•"/>
            </a:pPr>
            <a:r>
              <a:rPr lang="en-US" sz="1800" dirty="0" smtClean="0">
                <a:solidFill>
                  <a:schemeClr val="tx1"/>
                </a:solidFill>
              </a:rPr>
              <a:t>Alternate dispute resolution options</a:t>
            </a:r>
          </a:p>
          <a:p>
            <a:pPr lvl="2">
              <a:buFont typeface="Arial" panose="020B0604020202020204" pitchFamily="34" charset="0"/>
              <a:buChar char="•"/>
            </a:pPr>
            <a:r>
              <a:rPr lang="en-US" sz="1800" dirty="0" smtClean="0">
                <a:solidFill>
                  <a:schemeClr val="tx1"/>
                </a:solidFill>
              </a:rPr>
              <a:t>How the mediation process works</a:t>
            </a:r>
          </a:p>
          <a:p>
            <a:pPr lvl="2">
              <a:buFont typeface="Arial" panose="020B0604020202020204" pitchFamily="34" charset="0"/>
              <a:buChar char="•"/>
            </a:pPr>
            <a:r>
              <a:rPr lang="en-US" sz="1800" dirty="0">
                <a:solidFill>
                  <a:schemeClr val="tx1"/>
                </a:solidFill>
              </a:rPr>
              <a:t>O</a:t>
            </a:r>
            <a:r>
              <a:rPr lang="en-US" sz="1800" dirty="0" smtClean="0">
                <a:solidFill>
                  <a:schemeClr val="tx1"/>
                </a:solidFill>
              </a:rPr>
              <a:t>ptions for making the mediation process more fair (such as ‘shuttle’ mediation, creating a signal to caseworker, preparing a written statement)</a:t>
            </a:r>
          </a:p>
          <a:p>
            <a:pPr lvl="2">
              <a:buFont typeface="Arial" panose="020B0604020202020204" pitchFamily="34" charset="0"/>
              <a:buChar char="•"/>
            </a:pPr>
            <a:r>
              <a:rPr lang="en-US" sz="1800" dirty="0" smtClean="0">
                <a:solidFill>
                  <a:schemeClr val="tx1"/>
                </a:solidFill>
              </a:rPr>
              <a:t>Her role in mediation</a:t>
            </a:r>
          </a:p>
          <a:p>
            <a:pPr lvl="2">
              <a:buFont typeface="Arial" panose="020B0604020202020204" pitchFamily="34" charset="0"/>
              <a:buChar char="•"/>
            </a:pPr>
            <a:r>
              <a:rPr lang="en-US" sz="1800" dirty="0" smtClean="0">
                <a:solidFill>
                  <a:schemeClr val="tx1"/>
                </a:solidFill>
              </a:rPr>
              <a:t>The mediator’s role in the process</a:t>
            </a:r>
          </a:p>
          <a:p>
            <a:pPr marL="128016" lvl="1" indent="0">
              <a:buNone/>
            </a:pPr>
            <a:r>
              <a:rPr lang="en-US" sz="2200" b="1" dirty="0" smtClean="0">
                <a:solidFill>
                  <a:schemeClr val="tx1"/>
                </a:solidFill>
              </a:rPr>
              <a:t>Assist the survivor with safety arrangements</a:t>
            </a:r>
          </a:p>
          <a:p>
            <a:pPr marL="128016" lvl="1" indent="0">
              <a:buNone/>
            </a:pPr>
            <a:endParaRPr lang="en-US" sz="2200" dirty="0" smtClean="0">
              <a:solidFill>
                <a:schemeClr val="tx1"/>
              </a:solidFill>
            </a:endParaRPr>
          </a:p>
          <a:p>
            <a:pPr marL="128016" lvl="1" indent="0">
              <a:buNone/>
            </a:pPr>
            <a:r>
              <a:rPr lang="en-US" sz="2200" b="1" dirty="0" smtClean="0">
                <a:solidFill>
                  <a:schemeClr val="tx1"/>
                </a:solidFill>
              </a:rPr>
              <a:t>Work with the mediator if possible to ensure she or he understands IPV, its complexities and power dynamics</a:t>
            </a:r>
          </a:p>
          <a:p>
            <a:pPr marL="128016" lvl="1" indent="0">
              <a:buNone/>
            </a:pPr>
            <a:endParaRPr lang="en-US" sz="2200" dirty="0">
              <a:solidFill>
                <a:schemeClr val="tx1"/>
              </a:solidFill>
            </a:endParaRPr>
          </a:p>
          <a:p>
            <a:pPr marL="128016" lvl="1" indent="0">
              <a:buNone/>
            </a:pPr>
            <a:r>
              <a:rPr lang="en-US" sz="2200" b="1" dirty="0" smtClean="0">
                <a:solidFill>
                  <a:schemeClr val="tx1"/>
                </a:solidFill>
              </a:rPr>
              <a:t>The goal is to help the survivor to feel as comfortable as possible with the process.</a:t>
            </a:r>
          </a:p>
        </p:txBody>
      </p:sp>
    </p:spTree>
    <p:extLst>
      <p:ext uri="{BB962C8B-B14F-4D97-AF65-F5344CB8AC3E}">
        <p14:creationId xmlns:p14="http://schemas.microsoft.com/office/powerpoint/2010/main" xmlns="" val="1271505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mediation</a:t>
            </a:r>
            <a:endParaRPr lang="en-US" dirty="0"/>
          </a:p>
        </p:txBody>
      </p:sp>
      <p:sp>
        <p:nvSpPr>
          <p:cNvPr id="3" name="Content Placeholder 2"/>
          <p:cNvSpPr>
            <a:spLocks noGrp="1"/>
          </p:cNvSpPr>
          <p:nvPr>
            <p:ph idx="1"/>
          </p:nvPr>
        </p:nvSpPr>
        <p:spPr/>
        <p:txBody>
          <a:bodyPr/>
          <a:lstStyle/>
          <a:p>
            <a:pPr indent="-457200">
              <a:buFont typeface="Arial" pitchFamily="34" charset="0"/>
              <a:buChar char="•"/>
            </a:pPr>
            <a:r>
              <a:rPr lang="en-US" sz="2400" dirty="0" smtClean="0">
                <a:solidFill>
                  <a:schemeClr val="tx1"/>
                </a:solidFill>
              </a:rPr>
              <a:t>Discuss and establish ground rules for mediation</a:t>
            </a:r>
          </a:p>
          <a:p>
            <a:pPr indent="-457200">
              <a:buFont typeface="Arial" pitchFamily="34" charset="0"/>
              <a:buChar char="•"/>
            </a:pPr>
            <a:r>
              <a:rPr lang="en-US" sz="2400" dirty="0" smtClean="0">
                <a:solidFill>
                  <a:schemeClr val="tx1"/>
                </a:solidFill>
              </a:rPr>
              <a:t>Remain aware of even small tactics the perpetrator may use to exert control</a:t>
            </a:r>
          </a:p>
          <a:p>
            <a:pPr indent="-457200">
              <a:buFont typeface="Arial" pitchFamily="34" charset="0"/>
              <a:buChar char="•"/>
            </a:pPr>
            <a:r>
              <a:rPr lang="en-US" sz="2400" dirty="0" smtClean="0">
                <a:solidFill>
                  <a:schemeClr val="tx1"/>
                </a:solidFill>
              </a:rPr>
              <a:t>Support the survivor to safely share her experiences of violence and/or abuse</a:t>
            </a:r>
          </a:p>
          <a:p>
            <a:pPr indent="-457200">
              <a:buFont typeface="Arial" pitchFamily="34" charset="0"/>
              <a:buChar char="•"/>
            </a:pPr>
            <a:r>
              <a:rPr lang="en-US" sz="2400" dirty="0" smtClean="0">
                <a:solidFill>
                  <a:schemeClr val="tx1"/>
                </a:solidFill>
              </a:rPr>
              <a:t>Order a break in the mediation process when necessary, and check in with the survivor privately throughout the process</a:t>
            </a:r>
          </a:p>
          <a:p>
            <a:pPr indent="-457200">
              <a:buFont typeface="Arial" pitchFamily="34" charset="0"/>
              <a:buChar char="•"/>
            </a:pPr>
            <a:endParaRPr lang="en-US" sz="2400" dirty="0">
              <a:solidFill>
                <a:schemeClr val="tx1"/>
              </a:solidFill>
            </a:endParaRPr>
          </a:p>
        </p:txBody>
      </p:sp>
    </p:spTree>
    <p:extLst>
      <p:ext uri="{BB962C8B-B14F-4D97-AF65-F5344CB8AC3E}">
        <p14:creationId xmlns:p14="http://schemas.microsoft.com/office/powerpoint/2010/main" xmlns="" val="3373019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Mediation</a:t>
            </a:r>
            <a:endParaRPr lang="en-US" dirty="0"/>
          </a:p>
        </p:txBody>
      </p:sp>
      <p:sp>
        <p:nvSpPr>
          <p:cNvPr id="3" name="Content Placeholder 2"/>
          <p:cNvSpPr>
            <a:spLocks noGrp="1"/>
          </p:cNvSpPr>
          <p:nvPr>
            <p:ph idx="1"/>
          </p:nvPr>
        </p:nvSpPr>
        <p:spPr/>
        <p:txBody>
          <a:bodyPr>
            <a:normAutofit lnSpcReduction="10000"/>
          </a:bodyPr>
          <a:lstStyle/>
          <a:p>
            <a:pPr indent="-457200">
              <a:buFont typeface="Arial" pitchFamily="34" charset="0"/>
              <a:buChar char="•"/>
            </a:pPr>
            <a:r>
              <a:rPr lang="en-US" sz="2400" dirty="0" smtClean="0">
                <a:solidFill>
                  <a:schemeClr val="tx1"/>
                </a:solidFill>
              </a:rPr>
              <a:t>Following mediation, continue to check in with, advocate for, and support the survivor</a:t>
            </a:r>
          </a:p>
          <a:p>
            <a:pPr indent="-457200">
              <a:buFont typeface="Arial" pitchFamily="34" charset="0"/>
              <a:buChar char="•"/>
            </a:pPr>
            <a:r>
              <a:rPr lang="en-US" sz="2400" dirty="0" smtClean="0">
                <a:solidFill>
                  <a:schemeClr val="tx1"/>
                </a:solidFill>
              </a:rPr>
              <a:t>Ensure the survivor knows that it is okay if an agreement is not reached!</a:t>
            </a:r>
          </a:p>
          <a:p>
            <a:pPr indent="-457200">
              <a:buFont typeface="Arial" pitchFamily="34" charset="0"/>
              <a:buChar char="•"/>
            </a:pPr>
            <a:r>
              <a:rPr lang="en-US" sz="2400" dirty="0" smtClean="0">
                <a:solidFill>
                  <a:schemeClr val="tx1"/>
                </a:solidFill>
              </a:rPr>
              <a:t>Any agreement must describe the nature and extent of violence</a:t>
            </a:r>
          </a:p>
          <a:p>
            <a:pPr indent="-457200">
              <a:buFont typeface="Arial" pitchFamily="34" charset="0"/>
              <a:buChar char="•"/>
            </a:pPr>
            <a:r>
              <a:rPr lang="en-US" sz="2400" dirty="0" smtClean="0">
                <a:solidFill>
                  <a:schemeClr val="tx1"/>
                </a:solidFill>
              </a:rPr>
              <a:t>Any agreement MUST include consequences</a:t>
            </a:r>
          </a:p>
          <a:p>
            <a:pPr indent="-457200">
              <a:buFont typeface="Arial" pitchFamily="34" charset="0"/>
              <a:buChar char="•"/>
            </a:pPr>
            <a:r>
              <a:rPr lang="en-US" sz="2400" dirty="0" smtClean="0">
                <a:solidFill>
                  <a:schemeClr val="tx1"/>
                </a:solidFill>
              </a:rPr>
              <a:t>Consider ways to make  mediation agreements more enforceable and effective</a:t>
            </a:r>
          </a:p>
          <a:p>
            <a:pPr indent="-457200">
              <a:buFont typeface="Arial" pitchFamily="34" charset="0"/>
              <a:buChar char="•"/>
            </a:pPr>
            <a:endParaRPr lang="en-US" sz="2400" dirty="0" smtClean="0">
              <a:solidFill>
                <a:schemeClr val="tx1"/>
              </a:solidFill>
            </a:endParaRPr>
          </a:p>
        </p:txBody>
      </p:sp>
    </p:spTree>
    <p:extLst>
      <p:ext uri="{BB962C8B-B14F-4D97-AF65-F5344CB8AC3E}">
        <p14:creationId xmlns:p14="http://schemas.microsoft.com/office/powerpoint/2010/main" xmlns="" val="1314873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Putting it all together </a:t>
            </a:r>
            <a:endParaRPr lang="en-US" dirty="0"/>
          </a:p>
        </p:txBody>
      </p:sp>
      <p:sp>
        <p:nvSpPr>
          <p:cNvPr id="5" name="Content Placeholder 4"/>
          <p:cNvSpPr>
            <a:spLocks noGrp="1"/>
          </p:cNvSpPr>
          <p:nvPr>
            <p:ph idx="1"/>
          </p:nvPr>
        </p:nvSpPr>
        <p:spPr/>
        <p:txBody>
          <a:bodyPr/>
          <a:lstStyle/>
          <a:p>
            <a:pPr marL="0">
              <a:buFont typeface="Arial" pitchFamily="34" charset="0"/>
              <a:buChar char="•"/>
            </a:pPr>
            <a:r>
              <a:rPr lang="en-US" dirty="0" smtClean="0">
                <a:solidFill>
                  <a:schemeClr val="tx1"/>
                </a:solidFill>
                <a:cs typeface="Arial" panose="020B0604020202020204" pitchFamily="34" charset="0"/>
              </a:rPr>
              <a:t>Get together in pairs. Together, read the </a:t>
            </a:r>
            <a:r>
              <a:rPr lang="en-US" dirty="0" smtClean="0">
                <a:solidFill>
                  <a:schemeClr val="tx1"/>
                </a:solidFill>
                <a:cs typeface="Arial" panose="020B0604020202020204" pitchFamily="34" charset="0"/>
              </a:rPr>
              <a:t>case </a:t>
            </a:r>
            <a:r>
              <a:rPr lang="en-US" dirty="0" smtClean="0">
                <a:solidFill>
                  <a:schemeClr val="tx1"/>
                </a:solidFill>
                <a:cs typeface="Arial" panose="020B0604020202020204" pitchFamily="34" charset="0"/>
              </a:rPr>
              <a:t>study then work through the process you have learned on how to make mediation safer for survivors. </a:t>
            </a:r>
          </a:p>
          <a:p>
            <a:pPr marL="0">
              <a:buFont typeface="Arial" pitchFamily="34" charset="0"/>
              <a:buChar char="•"/>
            </a:pPr>
            <a:r>
              <a:rPr lang="en-US" dirty="0" smtClean="0">
                <a:solidFill>
                  <a:schemeClr val="tx1"/>
                </a:solidFill>
                <a:cs typeface="Arial" panose="020B0604020202020204" pitchFamily="34" charset="0"/>
              </a:rPr>
              <a:t>Discuss as large group:  What challenges did you face completing the exercise? What questions did it raise? Did other groups approach the case study differently?</a:t>
            </a:r>
            <a:endParaRPr lang="en-US" dirty="0">
              <a:solidFill>
                <a:schemeClr val="tx1"/>
              </a:solidFill>
            </a:endParaRPr>
          </a:p>
        </p:txBody>
      </p:sp>
    </p:spTree>
    <p:extLst>
      <p:ext uri="{BB962C8B-B14F-4D97-AF65-F5344CB8AC3E}">
        <p14:creationId xmlns:p14="http://schemas.microsoft.com/office/powerpoint/2010/main" xmlns="" val="2499480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1926002"/>
            <a:ext cx="10244667" cy="2134930"/>
          </a:xfrm>
        </p:spPr>
        <p:txBody>
          <a:bodyPr/>
          <a:lstStyle/>
          <a:p>
            <a:r>
              <a:rPr lang="en-US" sz="4800" dirty="0" smtClean="0"/>
              <a:t>CASE MANAGEMENT response to Intimate partner violence for women and girls: MEDIATION</a:t>
            </a:r>
            <a:endParaRPr lang="en-US" sz="4800"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15B</a:t>
            </a:r>
            <a:endParaRPr lang="en-US" dirty="0"/>
          </a:p>
        </p:txBody>
      </p:sp>
      <p:cxnSp>
        <p:nvCxnSpPr>
          <p:cNvPr id="7" name="Straight Connector 6"/>
          <p:cNvCxnSpPr/>
          <p:nvPr/>
        </p:nvCxnSpPr>
        <p:spPr>
          <a:xfrm>
            <a:off x="1029294" y="522765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solidFill>
                  <a:schemeClr val="tx1"/>
                </a:solidFill>
              </a:rPr>
              <a:t>Understand what mediation is in context of IPV</a:t>
            </a:r>
          </a:p>
          <a:p>
            <a:r>
              <a:rPr lang="en-US" dirty="0" smtClean="0">
                <a:solidFill>
                  <a:schemeClr val="tx1"/>
                </a:solidFill>
              </a:rPr>
              <a:t>Identify the risks and dangers of mediation in cases of IPV</a:t>
            </a:r>
          </a:p>
          <a:p>
            <a:r>
              <a:rPr lang="en-US" dirty="0" smtClean="0">
                <a:solidFill>
                  <a:schemeClr val="tx1"/>
                </a:solidFill>
              </a:rPr>
              <a:t>Describe the role of the caseworker in mediation and what mediators can do to support survivors.</a:t>
            </a:r>
          </a:p>
          <a:p>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mediation?</a:t>
            </a:r>
            <a:endParaRPr lang="en-US" dirty="0"/>
          </a:p>
        </p:txBody>
      </p:sp>
      <p:sp>
        <p:nvSpPr>
          <p:cNvPr id="3" name="Content Placeholder 2"/>
          <p:cNvSpPr>
            <a:spLocks noGrp="1"/>
          </p:cNvSpPr>
          <p:nvPr>
            <p:ph idx="1"/>
          </p:nvPr>
        </p:nvSpPr>
        <p:spPr/>
        <p:txBody>
          <a:bodyPr/>
          <a:lstStyle/>
          <a:p>
            <a:r>
              <a:rPr lang="x-none" sz="2800" dirty="0">
                <a:solidFill>
                  <a:schemeClr val="tx1"/>
                </a:solidFill>
              </a:rPr>
              <a:t>Mediation is a </a:t>
            </a:r>
            <a:r>
              <a:rPr lang="x-none" sz="2800" b="1" dirty="0">
                <a:solidFill>
                  <a:schemeClr val="tx1"/>
                </a:solidFill>
              </a:rPr>
              <a:t>voluntary</a:t>
            </a:r>
            <a:r>
              <a:rPr lang="x-none" sz="2800" dirty="0">
                <a:solidFill>
                  <a:schemeClr val="tx1"/>
                </a:solidFill>
              </a:rPr>
              <a:t> process in which two or more parties involved in a dispute work with an </a:t>
            </a:r>
            <a:r>
              <a:rPr lang="x-none" sz="2800" b="1" dirty="0">
                <a:solidFill>
                  <a:schemeClr val="tx1"/>
                </a:solidFill>
              </a:rPr>
              <a:t>impartial party</a:t>
            </a:r>
            <a:r>
              <a:rPr lang="x-none" sz="2800" dirty="0">
                <a:solidFill>
                  <a:schemeClr val="tx1"/>
                </a:solidFill>
              </a:rPr>
              <a:t>, the mediator, to generate </a:t>
            </a:r>
            <a:r>
              <a:rPr lang="x-none" sz="2800" b="1" dirty="0">
                <a:solidFill>
                  <a:schemeClr val="tx1"/>
                </a:solidFill>
              </a:rPr>
              <a:t>their own solutions </a:t>
            </a:r>
            <a:r>
              <a:rPr lang="x-none" sz="2800" dirty="0">
                <a:solidFill>
                  <a:schemeClr val="tx1"/>
                </a:solidFill>
              </a:rPr>
              <a:t>in settling their conflict. Unlike a judge or an arbitrator whose decisions subject one party to win and the other party to lose, mediation is about </a:t>
            </a:r>
            <a:r>
              <a:rPr lang="x-none" sz="2800" b="1" dirty="0">
                <a:solidFill>
                  <a:schemeClr val="tx1"/>
                </a:solidFill>
              </a:rPr>
              <a:t>finding a solution that works for both parties</a:t>
            </a:r>
            <a:r>
              <a:rPr lang="x-none" sz="2800" dirty="0">
                <a:solidFill>
                  <a:schemeClr val="tx1"/>
                </a:solidFill>
              </a:rPr>
              <a:t>. </a:t>
            </a:r>
            <a:endParaRPr lang="en-US" sz="2800" dirty="0">
              <a:solidFill>
                <a:schemeClr val="tx1"/>
              </a:solidFill>
            </a:endParaRPr>
          </a:p>
          <a:p>
            <a:endParaRPr lang="en-US" sz="2800" dirty="0">
              <a:solidFill>
                <a:schemeClr val="tx1"/>
              </a:solidFill>
            </a:endParaRPr>
          </a:p>
        </p:txBody>
      </p:sp>
    </p:spTree>
    <p:extLst>
      <p:ext uri="{BB962C8B-B14F-4D97-AF65-F5344CB8AC3E}">
        <p14:creationId xmlns:p14="http://schemas.microsoft.com/office/powerpoint/2010/main" xmlns="" val="2852412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we talking about mediation?</a:t>
            </a:r>
            <a:endParaRPr lang="en-US" dirty="0"/>
          </a:p>
        </p:txBody>
      </p:sp>
      <p:sp>
        <p:nvSpPr>
          <p:cNvPr id="3" name="Content Placeholder 2"/>
          <p:cNvSpPr>
            <a:spLocks noGrp="1"/>
          </p:cNvSpPr>
          <p:nvPr>
            <p:ph idx="1"/>
          </p:nvPr>
        </p:nvSpPr>
        <p:spPr>
          <a:xfrm>
            <a:off x="577516" y="1997242"/>
            <a:ext cx="10611852" cy="4311483"/>
          </a:xfrm>
        </p:spPr>
        <p:txBody>
          <a:bodyPr/>
          <a:lstStyle/>
          <a:p>
            <a:r>
              <a:rPr lang="en-US" sz="2400" dirty="0" smtClean="0">
                <a:solidFill>
                  <a:schemeClr val="tx1"/>
                </a:solidFill>
              </a:rPr>
              <a:t>Mediation is frequently requested of caseworkers by survivors of intimate partner violence.</a:t>
            </a:r>
          </a:p>
          <a:p>
            <a:r>
              <a:rPr lang="en-US" sz="2400" b="1" dirty="0" smtClean="0">
                <a:solidFill>
                  <a:schemeClr val="tx1"/>
                </a:solidFill>
              </a:rPr>
              <a:t>BUT we know…</a:t>
            </a:r>
          </a:p>
          <a:p>
            <a:r>
              <a:rPr lang="en-US" sz="2400" dirty="0" smtClean="0">
                <a:solidFill>
                  <a:schemeClr val="tx1"/>
                </a:solidFill>
              </a:rPr>
              <a:t>Mediation is dangerous to both survivors and caseworkers</a:t>
            </a:r>
          </a:p>
          <a:p>
            <a:r>
              <a:rPr lang="en-US" sz="2400" dirty="0" smtClean="0">
                <a:solidFill>
                  <a:schemeClr val="tx1"/>
                </a:solidFill>
              </a:rPr>
              <a:t>We need to understand the risks and have common guidelines to understand what our role can and should be.</a:t>
            </a:r>
            <a:endParaRPr lang="en-US" sz="2400" dirty="0">
              <a:solidFill>
                <a:schemeClr val="tx1"/>
              </a:solidFill>
            </a:endParaRPr>
          </a:p>
        </p:txBody>
      </p:sp>
    </p:spTree>
    <p:extLst>
      <p:ext uri="{BB962C8B-B14F-4D97-AF65-F5344CB8AC3E}">
        <p14:creationId xmlns:p14="http://schemas.microsoft.com/office/powerpoint/2010/main" xmlns="" val="1546402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419659"/>
            <a:ext cx="4769556" cy="1719204"/>
          </a:xfrm>
        </p:spPr>
        <p:txBody>
          <a:bodyPr>
            <a:normAutofit/>
          </a:bodyPr>
          <a:lstStyle/>
          <a:p>
            <a:r>
              <a:rPr lang="en-US" dirty="0" smtClean="0"/>
              <a:t> Activity:</a:t>
            </a:r>
            <a:br>
              <a:rPr lang="en-US" dirty="0" smtClean="0"/>
            </a:br>
            <a:r>
              <a:rPr lang="en-US" dirty="0" smtClean="0"/>
              <a:t> Why not with IPV? </a:t>
            </a:r>
            <a:endParaRPr lang="en-US" dirty="0"/>
          </a:p>
        </p:txBody>
      </p:sp>
      <p:sp>
        <p:nvSpPr>
          <p:cNvPr id="7" name="Content Placeholder 6"/>
          <p:cNvSpPr>
            <a:spLocks noGrp="1"/>
          </p:cNvSpPr>
          <p:nvPr>
            <p:ph idx="1"/>
          </p:nvPr>
        </p:nvSpPr>
        <p:spPr/>
        <p:txBody>
          <a:bodyPr/>
          <a:lstStyle/>
          <a:p>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xmlns="" val="842771785"/>
              </p:ext>
            </p:extLst>
          </p:nvPr>
        </p:nvGraphicFramePr>
        <p:xfrm>
          <a:off x="6336838" y="721897"/>
          <a:ext cx="5686718" cy="5149514"/>
        </p:xfrm>
        <a:graphic>
          <a:graphicData uri="http://schemas.openxmlformats.org/drawingml/2006/table">
            <a:tbl>
              <a:tblPr firstRow="1" bandRow="1">
                <a:tableStyleId>{F5AB1C69-6EDB-4FF4-983F-18BD219EF322}</a:tableStyleId>
              </a:tblPr>
              <a:tblGrid>
                <a:gridCol w="5686718"/>
              </a:tblGrid>
              <a:tr h="731348">
                <a:tc>
                  <a:txBody>
                    <a:bodyPr/>
                    <a:lstStyle/>
                    <a:p>
                      <a:pPr algn="ctr"/>
                      <a:r>
                        <a:rPr lang="en-US" sz="2200" dirty="0" smtClean="0"/>
                        <a:t>Key Components of Mediation</a:t>
                      </a:r>
                      <a:endParaRPr lang="en-US" sz="2200" dirty="0"/>
                    </a:p>
                  </a:txBody>
                  <a:tcPr anchor="ctr">
                    <a:solidFill>
                      <a:schemeClr val="bg1">
                        <a:lumMod val="50000"/>
                      </a:schemeClr>
                    </a:solidFill>
                  </a:tcPr>
                </a:tc>
              </a:tr>
              <a:tr h="746387">
                <a:tc>
                  <a:txBody>
                    <a:bodyPr/>
                    <a:lstStyle/>
                    <a:p>
                      <a:r>
                        <a:rPr lang="en-US" dirty="0" smtClean="0"/>
                        <a:t>Requires equal power to bargain, discuss and compromise</a:t>
                      </a:r>
                      <a:endParaRPr lang="en-US" dirty="0"/>
                    </a:p>
                  </a:txBody>
                  <a:tcPr anchor="ctr"/>
                </a:tc>
              </a:tr>
              <a:tr h="731348">
                <a:tc>
                  <a:txBody>
                    <a:bodyPr/>
                    <a:lstStyle/>
                    <a:p>
                      <a:r>
                        <a:rPr lang="en-US" dirty="0" smtClean="0"/>
                        <a:t>Impartial mediator</a:t>
                      </a:r>
                      <a:endParaRPr lang="en-US" dirty="0"/>
                    </a:p>
                  </a:txBody>
                  <a:tcPr anchor="ctr"/>
                </a:tc>
              </a:tr>
              <a:tr h="731348">
                <a:tc>
                  <a:txBody>
                    <a:bodyPr/>
                    <a:lstStyle/>
                    <a:p>
                      <a:r>
                        <a:rPr lang="en-US" dirty="0" smtClean="0"/>
                        <a:t>Solution found through compromise</a:t>
                      </a:r>
                      <a:endParaRPr lang="en-US" dirty="0"/>
                    </a:p>
                  </a:txBody>
                  <a:tcPr anchor="ctr"/>
                </a:tc>
              </a:tr>
              <a:tr h="731348">
                <a:tc>
                  <a:txBody>
                    <a:bodyPr/>
                    <a:lstStyle/>
                    <a:p>
                      <a:r>
                        <a:rPr lang="en-US" dirty="0" smtClean="0"/>
                        <a:t>Seeks solution that works for both</a:t>
                      </a:r>
                      <a:r>
                        <a:rPr lang="en-US" baseline="0" dirty="0" smtClean="0"/>
                        <a:t> parties</a:t>
                      </a:r>
                      <a:endParaRPr lang="en-US" dirty="0"/>
                    </a:p>
                  </a:txBody>
                  <a:tcPr anchor="ctr"/>
                </a:tc>
              </a:tr>
              <a:tr h="746387">
                <a:tc>
                  <a:txBody>
                    <a:bodyPr/>
                    <a:lstStyle/>
                    <a:p>
                      <a:r>
                        <a:rPr lang="en-US" dirty="0" smtClean="0"/>
                        <a:t>Often done in private</a:t>
                      </a:r>
                      <a:r>
                        <a:rPr lang="en-US" baseline="0" dirty="0" smtClean="0"/>
                        <a:t> because it is considered a “private” issue</a:t>
                      </a:r>
                    </a:p>
                  </a:txBody>
                  <a:tcPr anchor="ctr"/>
                </a:tc>
              </a:tr>
              <a:tr h="731348">
                <a:tc>
                  <a:txBody>
                    <a:bodyPr/>
                    <a:lstStyle/>
                    <a:p>
                      <a:r>
                        <a:rPr lang="en-US" baseline="0" dirty="0" smtClean="0"/>
                        <a:t>Often no clearly defined rules</a:t>
                      </a:r>
                    </a:p>
                  </a:txBody>
                  <a:tcPr anchor="ctr"/>
                </a:tc>
              </a:tr>
            </a:tbl>
          </a:graphicData>
        </a:graphic>
      </p:graphicFrame>
    </p:spTree>
    <p:extLst>
      <p:ext uri="{BB962C8B-B14F-4D97-AF65-F5344CB8AC3E}">
        <p14:creationId xmlns:p14="http://schemas.microsoft.com/office/powerpoint/2010/main" xmlns="" val="2049548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 with IPV?</a:t>
            </a:r>
            <a:endParaRPr lang="en-US" dirty="0"/>
          </a:p>
        </p:txBody>
      </p:sp>
      <p:sp>
        <p:nvSpPr>
          <p:cNvPr id="7" name="Right Arrow 6"/>
          <p:cNvSpPr/>
          <p:nvPr/>
        </p:nvSpPr>
        <p:spPr>
          <a:xfrm>
            <a:off x="5879109" y="2026435"/>
            <a:ext cx="746339" cy="50583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10" name="Table 9"/>
          <p:cNvGraphicFramePr>
            <a:graphicFrameLocks noGrp="1"/>
          </p:cNvGraphicFramePr>
          <p:nvPr>
            <p:extLst>
              <p:ext uri="{D42A27DB-BD31-4B8C-83A1-F6EECF244321}">
                <p14:modId xmlns:p14="http://schemas.microsoft.com/office/powerpoint/2010/main" xmlns="" val="3886703859"/>
              </p:ext>
            </p:extLst>
          </p:nvPr>
        </p:nvGraphicFramePr>
        <p:xfrm>
          <a:off x="6630503" y="2529629"/>
          <a:ext cx="4860108" cy="686224"/>
        </p:xfrm>
        <a:graphic>
          <a:graphicData uri="http://schemas.openxmlformats.org/drawingml/2006/table">
            <a:tbl>
              <a:tblPr bandRow="1">
                <a:tableStyleId>{F5AB1C69-6EDB-4FF4-983F-18BD219EF322}</a:tableStyleId>
              </a:tblPr>
              <a:tblGrid>
                <a:gridCol w="4860108"/>
              </a:tblGrid>
              <a:tr h="6862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IPV is defined by unequal power, and the abuse of power over someone</a:t>
                      </a:r>
                      <a:endParaRPr lang="en-US" dirty="0"/>
                    </a:p>
                  </a:txBody>
                  <a:tcPr>
                    <a:solidFill>
                      <a:schemeClr val="accent3">
                        <a:lumMod val="20000"/>
                        <a:lumOff val="80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788244077"/>
              </p:ext>
            </p:extLst>
          </p:nvPr>
        </p:nvGraphicFramePr>
        <p:xfrm>
          <a:off x="6630503" y="5734412"/>
          <a:ext cx="4860108" cy="640080"/>
        </p:xfrm>
        <a:graphic>
          <a:graphicData uri="http://schemas.openxmlformats.org/drawingml/2006/table">
            <a:tbl>
              <a:tblPr bandRow="1">
                <a:tableStyleId>{F5AB1C69-6EDB-4FF4-983F-18BD219EF322}</a:tableStyleId>
              </a:tblPr>
              <a:tblGrid>
                <a:gridCol w="4860108"/>
              </a:tblGrid>
              <a:tr h="0">
                <a:tc>
                  <a:txBody>
                    <a:bodyPr/>
                    <a:lstStyle/>
                    <a:p>
                      <a:r>
                        <a:rPr lang="en-US" baseline="0" dirty="0" smtClean="0"/>
                        <a:t>Easier for perpetrator to exert his power – can lead to survivor blaming</a:t>
                      </a:r>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xmlns="" val="926539666"/>
              </p:ext>
            </p:extLst>
          </p:nvPr>
        </p:nvGraphicFramePr>
        <p:xfrm>
          <a:off x="6630503" y="4436358"/>
          <a:ext cx="4860108" cy="914400"/>
        </p:xfrm>
        <a:graphic>
          <a:graphicData uri="http://schemas.openxmlformats.org/drawingml/2006/table">
            <a:tbl>
              <a:tblPr bandRow="1">
                <a:tableStyleId>{F5AB1C69-6EDB-4FF4-983F-18BD219EF322}</a:tableStyleId>
              </a:tblPr>
              <a:tblGrid>
                <a:gridCol w="4860108"/>
              </a:tblGrid>
              <a:tr h="0">
                <a:tc>
                  <a:txBody>
                    <a:bodyPr/>
                    <a:lstStyle/>
                    <a:p>
                      <a:r>
                        <a:rPr lang="en-US" dirty="0" smtClean="0"/>
                        <a:t>Perpetrator's desire for continued dominance and power</a:t>
                      </a:r>
                      <a:r>
                        <a:rPr lang="en-US" baseline="0" dirty="0" smtClean="0"/>
                        <a:t> v. survivor’s desire to end the violence</a:t>
                      </a:r>
                      <a:endParaRPr lang="en-US"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xmlns="" val="3419206303"/>
              </p:ext>
            </p:extLst>
          </p:nvPr>
        </p:nvGraphicFramePr>
        <p:xfrm>
          <a:off x="6630503" y="3215853"/>
          <a:ext cx="4860108" cy="634735"/>
        </p:xfrm>
        <a:graphic>
          <a:graphicData uri="http://schemas.openxmlformats.org/drawingml/2006/table">
            <a:tbl>
              <a:tblPr bandRow="1">
                <a:tableStyleId>{F5AB1C69-6EDB-4FF4-983F-18BD219EF322}</a:tableStyleId>
              </a:tblPr>
              <a:tblGrid>
                <a:gridCol w="4860108"/>
              </a:tblGrid>
              <a:tr h="634735">
                <a:tc>
                  <a:txBody>
                    <a:bodyPr/>
                    <a:lstStyle/>
                    <a:p>
                      <a:r>
                        <a:rPr lang="en-US" dirty="0" smtClean="0"/>
                        <a:t>Difficult to find someone</a:t>
                      </a:r>
                      <a:r>
                        <a:rPr lang="en-US" baseline="0" dirty="0" smtClean="0"/>
                        <a:t> who is impartial</a:t>
                      </a:r>
                      <a:endParaRPr lang="en-US" dirty="0"/>
                    </a:p>
                  </a:txBody>
                  <a:tcPr anchor="ct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xmlns="" val="3484894073"/>
              </p:ext>
            </p:extLst>
          </p:nvPr>
        </p:nvGraphicFramePr>
        <p:xfrm>
          <a:off x="6630503" y="5094493"/>
          <a:ext cx="4860108" cy="621864"/>
        </p:xfrm>
        <a:graphic>
          <a:graphicData uri="http://schemas.openxmlformats.org/drawingml/2006/table">
            <a:tbl>
              <a:tblPr bandRow="1">
                <a:tableStyleId>{F5AB1C69-6EDB-4FF4-983F-18BD219EF322}</a:tableStyleId>
              </a:tblPr>
              <a:tblGrid>
                <a:gridCol w="4860108"/>
              </a:tblGrid>
              <a:tr h="621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Lack of accountability</a:t>
                      </a:r>
                      <a:endParaRPr lang="en-US" dirty="0"/>
                    </a:p>
                  </a:txBody>
                  <a:tcPr anchor="ctr">
                    <a:solidFill>
                      <a:schemeClr val="accent3">
                        <a:lumMod val="20000"/>
                        <a:lumOff val="80000"/>
                      </a:schemeClr>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xmlns="" val="2804568131"/>
              </p:ext>
            </p:extLst>
          </p:nvPr>
        </p:nvGraphicFramePr>
        <p:xfrm>
          <a:off x="6630503" y="3864317"/>
          <a:ext cx="4860108" cy="552039"/>
        </p:xfrm>
        <a:graphic>
          <a:graphicData uri="http://schemas.openxmlformats.org/drawingml/2006/table">
            <a:tbl>
              <a:tblPr bandRow="1">
                <a:tableStyleId>{F5AB1C69-6EDB-4FF4-983F-18BD219EF322}</a:tableStyleId>
              </a:tblPr>
              <a:tblGrid>
                <a:gridCol w="4860108"/>
              </a:tblGrid>
              <a:tr h="5520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can’t compromise on violence</a:t>
                      </a:r>
                    </a:p>
                  </a:txBody>
                  <a:tcPr anchor="ctr">
                    <a:solidFill>
                      <a:schemeClr val="accent3">
                        <a:lumMod val="20000"/>
                        <a:lumOff val="80000"/>
                      </a:schemeClr>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xmlns="" val="1818090810"/>
              </p:ext>
            </p:extLst>
          </p:nvPr>
        </p:nvGraphicFramePr>
        <p:xfrm>
          <a:off x="6630503" y="1852863"/>
          <a:ext cx="4871686" cy="663037"/>
        </p:xfrm>
        <a:graphic>
          <a:graphicData uri="http://schemas.openxmlformats.org/drawingml/2006/table">
            <a:tbl>
              <a:tblPr firstRow="1" bandRow="1">
                <a:tableStyleId>{F5AB1C69-6EDB-4FF4-983F-18BD219EF322}</a:tableStyleId>
              </a:tblPr>
              <a:tblGrid>
                <a:gridCol w="4871686"/>
              </a:tblGrid>
              <a:tr h="663037">
                <a:tc>
                  <a:txBody>
                    <a:bodyPr/>
                    <a:lstStyle/>
                    <a:p>
                      <a:pPr algn="ctr"/>
                      <a:r>
                        <a:rPr lang="en-US" sz="2200" dirty="0" smtClean="0"/>
                        <a:t>Risk in</a:t>
                      </a:r>
                      <a:r>
                        <a:rPr lang="en-US" sz="2200" baseline="0" dirty="0" smtClean="0"/>
                        <a:t> cases of IPV</a:t>
                      </a:r>
                      <a:endParaRPr lang="en-US" sz="2200" dirty="0"/>
                    </a:p>
                  </a:txBody>
                  <a:tcPr anchor="ctr">
                    <a:solidFill>
                      <a:schemeClr val="bg1">
                        <a:lumMod val="50000"/>
                      </a:schemeClr>
                    </a:solidFill>
                  </a:tcPr>
                </a:tc>
              </a:tr>
            </a:tbl>
          </a:graphicData>
        </a:graphic>
      </p:graphicFrame>
      <p:graphicFrame>
        <p:nvGraphicFramePr>
          <p:cNvPr id="18" name="Content Placeholder 3"/>
          <p:cNvGraphicFramePr>
            <a:graphicFrameLocks/>
          </p:cNvGraphicFramePr>
          <p:nvPr>
            <p:extLst>
              <p:ext uri="{D42A27DB-BD31-4B8C-83A1-F6EECF244321}">
                <p14:modId xmlns:p14="http://schemas.microsoft.com/office/powerpoint/2010/main" xmlns="" val="842771785"/>
              </p:ext>
            </p:extLst>
          </p:nvPr>
        </p:nvGraphicFramePr>
        <p:xfrm>
          <a:off x="393238" y="1708486"/>
          <a:ext cx="5357857" cy="4716379"/>
        </p:xfrm>
        <a:graphic>
          <a:graphicData uri="http://schemas.openxmlformats.org/drawingml/2006/table">
            <a:tbl>
              <a:tblPr firstRow="1" bandRow="1">
                <a:tableStyleId>{F5AB1C69-6EDB-4FF4-983F-18BD219EF322}</a:tableStyleId>
              </a:tblPr>
              <a:tblGrid>
                <a:gridCol w="5357857"/>
              </a:tblGrid>
              <a:tr h="669833">
                <a:tc>
                  <a:txBody>
                    <a:bodyPr/>
                    <a:lstStyle/>
                    <a:p>
                      <a:pPr algn="ctr"/>
                      <a:r>
                        <a:rPr lang="en-US" sz="2200" dirty="0" smtClean="0"/>
                        <a:t>Key Components of Mediation</a:t>
                      </a:r>
                      <a:endParaRPr lang="en-US" sz="2200" dirty="0"/>
                    </a:p>
                  </a:txBody>
                  <a:tcPr anchor="ctr">
                    <a:solidFill>
                      <a:schemeClr val="bg1">
                        <a:lumMod val="50000"/>
                      </a:schemeClr>
                    </a:solidFill>
                  </a:tcPr>
                </a:tc>
              </a:tr>
              <a:tr h="683607">
                <a:tc>
                  <a:txBody>
                    <a:bodyPr/>
                    <a:lstStyle/>
                    <a:p>
                      <a:r>
                        <a:rPr lang="en-US" dirty="0" smtClean="0"/>
                        <a:t>Requires equal power to bargain, discuss and compromise</a:t>
                      </a:r>
                      <a:endParaRPr lang="en-US" dirty="0"/>
                    </a:p>
                  </a:txBody>
                  <a:tcPr anchor="ctr"/>
                </a:tc>
              </a:tr>
              <a:tr h="669833">
                <a:tc>
                  <a:txBody>
                    <a:bodyPr/>
                    <a:lstStyle/>
                    <a:p>
                      <a:r>
                        <a:rPr lang="en-US" dirty="0" smtClean="0"/>
                        <a:t>Impartial mediator</a:t>
                      </a:r>
                      <a:endParaRPr lang="en-US" dirty="0"/>
                    </a:p>
                  </a:txBody>
                  <a:tcPr anchor="ctr"/>
                </a:tc>
              </a:tr>
              <a:tr h="669833">
                <a:tc>
                  <a:txBody>
                    <a:bodyPr/>
                    <a:lstStyle/>
                    <a:p>
                      <a:r>
                        <a:rPr lang="en-US" dirty="0" smtClean="0"/>
                        <a:t>Solution found through compromise</a:t>
                      </a:r>
                      <a:endParaRPr lang="en-US" dirty="0"/>
                    </a:p>
                  </a:txBody>
                  <a:tcPr anchor="ctr"/>
                </a:tc>
              </a:tr>
              <a:tr h="669833">
                <a:tc>
                  <a:txBody>
                    <a:bodyPr/>
                    <a:lstStyle/>
                    <a:p>
                      <a:r>
                        <a:rPr lang="en-US" dirty="0" smtClean="0"/>
                        <a:t>Seeks solution that works for both</a:t>
                      </a:r>
                      <a:r>
                        <a:rPr lang="en-US" baseline="0" dirty="0" smtClean="0"/>
                        <a:t> parties</a:t>
                      </a:r>
                      <a:endParaRPr lang="en-US" dirty="0"/>
                    </a:p>
                  </a:txBody>
                  <a:tcPr anchor="ctr"/>
                </a:tc>
              </a:tr>
              <a:tr h="683607">
                <a:tc>
                  <a:txBody>
                    <a:bodyPr/>
                    <a:lstStyle/>
                    <a:p>
                      <a:r>
                        <a:rPr lang="en-US" dirty="0" smtClean="0"/>
                        <a:t>Often done in private</a:t>
                      </a:r>
                      <a:r>
                        <a:rPr lang="en-US" baseline="0" dirty="0" smtClean="0"/>
                        <a:t> because it is considered a “private” issue</a:t>
                      </a:r>
                    </a:p>
                  </a:txBody>
                  <a:tcPr anchor="ctr"/>
                </a:tc>
              </a:tr>
              <a:tr h="669833">
                <a:tc>
                  <a:txBody>
                    <a:bodyPr/>
                    <a:lstStyle/>
                    <a:p>
                      <a:r>
                        <a:rPr lang="en-US" baseline="0" dirty="0" smtClean="0"/>
                        <a:t>Often no clearly defined rules</a:t>
                      </a:r>
                    </a:p>
                  </a:txBody>
                  <a:tcPr anchor="ctr"/>
                </a:tc>
              </a:tr>
            </a:tbl>
          </a:graphicData>
        </a:graphic>
      </p:graphicFrame>
    </p:spTree>
    <p:extLst>
      <p:ext uri="{BB962C8B-B14F-4D97-AF65-F5344CB8AC3E}">
        <p14:creationId xmlns:p14="http://schemas.microsoft.com/office/powerpoint/2010/main" xmlns="" val="41707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risks</a:t>
            </a:r>
            <a:endParaRPr lang="en-US" dirty="0"/>
          </a:p>
        </p:txBody>
      </p:sp>
      <p:sp>
        <p:nvSpPr>
          <p:cNvPr id="3" name="Content Placeholder 2"/>
          <p:cNvSpPr>
            <a:spLocks noGrp="1"/>
          </p:cNvSpPr>
          <p:nvPr>
            <p:ph idx="1"/>
          </p:nvPr>
        </p:nvSpPr>
        <p:spPr/>
        <p:txBody>
          <a:bodyPr/>
          <a:lstStyle/>
          <a:p>
            <a:pPr indent="-457200">
              <a:buFont typeface="Arial" pitchFamily="34" charset="0"/>
              <a:buChar char="•"/>
            </a:pPr>
            <a:r>
              <a:rPr lang="en-US" dirty="0" smtClean="0">
                <a:solidFill>
                  <a:schemeClr val="tx1"/>
                </a:solidFill>
              </a:rPr>
              <a:t>Survivor blaming</a:t>
            </a:r>
          </a:p>
          <a:p>
            <a:pPr indent="-457200">
              <a:buFont typeface="Arial" pitchFamily="34" charset="0"/>
              <a:buChar char="•"/>
            </a:pPr>
            <a:r>
              <a:rPr lang="en-US" dirty="0" smtClean="0">
                <a:solidFill>
                  <a:schemeClr val="tx1"/>
                </a:solidFill>
              </a:rPr>
              <a:t>You as the caseworker may risk being perceived as siding with the perpetrator</a:t>
            </a:r>
          </a:p>
          <a:p>
            <a:pPr indent="-457200">
              <a:buFont typeface="Arial" pitchFamily="34" charset="0"/>
              <a:buChar char="•"/>
            </a:pPr>
            <a:r>
              <a:rPr lang="en-US" dirty="0" smtClean="0">
                <a:solidFill>
                  <a:schemeClr val="tx1"/>
                </a:solidFill>
              </a:rPr>
              <a:t>Your involvement in the process may be seen as validation of mediation as a ‘good’ solution for IPV cases</a:t>
            </a:r>
          </a:p>
          <a:p>
            <a:pPr indent="-457200">
              <a:buFont typeface="Arial" pitchFamily="34" charset="0"/>
              <a:buChar char="•"/>
            </a:pPr>
            <a:r>
              <a:rPr lang="en-US" dirty="0" smtClean="0">
                <a:solidFill>
                  <a:schemeClr val="tx1"/>
                </a:solidFill>
              </a:rPr>
              <a:t>Security risks heightened for the survivor and the caseworker – high risk that violence will increase after the process.</a:t>
            </a:r>
            <a:endParaRPr lang="en-US" dirty="0">
              <a:solidFill>
                <a:schemeClr val="tx1"/>
              </a:solidFill>
            </a:endParaRPr>
          </a:p>
        </p:txBody>
      </p:sp>
    </p:spTree>
    <p:extLst>
      <p:ext uri="{BB962C8B-B14F-4D97-AF65-F5344CB8AC3E}">
        <p14:creationId xmlns:p14="http://schemas.microsoft.com/office/powerpoint/2010/main" xmlns="" val="1695730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on mediation FOR IPV</a:t>
            </a:r>
            <a:endParaRPr lang="en-US" dirty="0"/>
          </a:p>
        </p:txBody>
      </p:sp>
      <p:sp>
        <p:nvSpPr>
          <p:cNvPr id="3" name="Content Placeholder 2"/>
          <p:cNvSpPr>
            <a:spLocks noGrp="1"/>
          </p:cNvSpPr>
          <p:nvPr>
            <p:ph idx="1"/>
          </p:nvPr>
        </p:nvSpPr>
        <p:spPr>
          <a:xfrm>
            <a:off x="903621" y="2334126"/>
            <a:ext cx="10309809" cy="3513221"/>
          </a:xfrm>
        </p:spPr>
        <p:txBody>
          <a:bodyPr/>
          <a:lstStyle/>
          <a:p>
            <a:r>
              <a:rPr lang="en-US" sz="2800" b="1" dirty="0" smtClean="0">
                <a:solidFill>
                  <a:schemeClr val="tx1"/>
                </a:solidFill>
              </a:rPr>
              <a:t>It is NOT RECOMMENDED</a:t>
            </a:r>
          </a:p>
          <a:p>
            <a:endParaRPr lang="en-US" sz="2800" dirty="0" smtClean="0">
              <a:solidFill>
                <a:schemeClr val="tx1"/>
              </a:solidFill>
            </a:endParaRPr>
          </a:p>
          <a:p>
            <a:r>
              <a:rPr lang="en-US" sz="2800" dirty="0" smtClean="0">
                <a:solidFill>
                  <a:schemeClr val="tx1"/>
                </a:solidFill>
              </a:rPr>
              <a:t>We know mediation of IPV cases is difficult if not impossible to do because of the power imbalance between abusive perpetrators and those they abuse.</a:t>
            </a:r>
            <a:endParaRPr lang="en-US" sz="2800" dirty="0">
              <a:solidFill>
                <a:schemeClr val="tx1"/>
              </a:solidFill>
            </a:endParaRPr>
          </a:p>
        </p:txBody>
      </p:sp>
    </p:spTree>
    <p:extLst>
      <p:ext uri="{BB962C8B-B14F-4D97-AF65-F5344CB8AC3E}">
        <p14:creationId xmlns:p14="http://schemas.microsoft.com/office/powerpoint/2010/main" xmlns="" val="31366565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5214</TotalTime>
  <Words>3182</Words>
  <Application>Microsoft Office PowerPoint</Application>
  <PresentationFormat>Custom</PresentationFormat>
  <Paragraphs>263</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IRC-Module-Template-V2</vt:lpstr>
      <vt:lpstr>1_IRC-Module-Template-V2</vt:lpstr>
      <vt:lpstr>Slide 1</vt:lpstr>
      <vt:lpstr>CASE MANAGEMENT response to Intimate partner violence for women and girls: MEDIATION</vt:lpstr>
      <vt:lpstr>objectives</vt:lpstr>
      <vt:lpstr>What is mediation?</vt:lpstr>
      <vt:lpstr>Why are we talking about mediation?</vt:lpstr>
      <vt:lpstr> Activity:  Why not with IPV? </vt:lpstr>
      <vt:lpstr>Why not with IPV?</vt:lpstr>
      <vt:lpstr>Additional risks</vt:lpstr>
      <vt:lpstr>Position on mediation FOR IPV</vt:lpstr>
      <vt:lpstr>Discussing risks with survivors</vt:lpstr>
      <vt:lpstr>Mediation is happening…now what?</vt:lpstr>
      <vt:lpstr>Role of Caseworker</vt:lpstr>
      <vt:lpstr>Benefits of Caseworker involvement</vt:lpstr>
      <vt:lpstr>Activity:  Discussing mediation risks </vt:lpstr>
      <vt:lpstr>Before mediation</vt:lpstr>
      <vt:lpstr>During mediation</vt:lpstr>
      <vt:lpstr>After Mediation</vt:lpstr>
      <vt:lpstr>Activity: Putting it all together </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IRCAdmin</cp:lastModifiedBy>
  <cp:revision>175</cp:revision>
  <dcterms:created xsi:type="dcterms:W3CDTF">2016-02-10T17:10:11Z</dcterms:created>
  <dcterms:modified xsi:type="dcterms:W3CDTF">2017-04-25T15:53:22Z</dcterms:modified>
</cp:coreProperties>
</file>